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735763" cy="9866313"/>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77046" autoAdjust="0"/>
  </p:normalViewPr>
  <p:slideViewPr>
    <p:cSldViewPr snapToGrid="0" snapToObjects="1">
      <p:cViewPr varScale="1">
        <p:scale>
          <a:sx n="122" d="100"/>
          <a:sy n="122" d="100"/>
        </p:scale>
        <p:origin x="1266"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12" d="100"/>
          <a:sy n="112" d="100"/>
        </p:scale>
        <p:origin x="5268" y="1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a:extLst>
              <a:ext uri="{FF2B5EF4-FFF2-40B4-BE49-F238E27FC236}">
                <a16:creationId xmlns:a16="http://schemas.microsoft.com/office/drawing/2014/main" id="{A581C003-8D26-E750-A429-68ACDBF592ED}"/>
              </a:ext>
            </a:extLst>
          </p:cNvPr>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a:extLst>
              <a:ext uri="{FF2B5EF4-FFF2-40B4-BE49-F238E27FC236}">
                <a16:creationId xmlns:a16="http://schemas.microsoft.com/office/drawing/2014/main" id="{7F246EF5-5B21-5253-DA97-B826450798D1}"/>
              </a:ext>
            </a:extLst>
          </p:cNvPr>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3878669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p:txBody>
          <a:bodyPr lIns="79690" tIns="39845" rIns="79690" bIns="39845"/>
          <a:lstStyle/>
          <a:p>
            <a:r>
              <a:rPr lang="en-US" altLang="ja-JP" dirty="0"/>
              <a:t>『</a:t>
            </a:r>
            <a:r>
              <a:rPr lang="ja-JP" altLang="en-US" dirty="0"/>
              <a:t>ロータリーの友</a:t>
            </a:r>
            <a:r>
              <a:rPr lang="en-US" altLang="ja-JP" dirty="0"/>
              <a:t>』</a:t>
            </a:r>
            <a:r>
              <a:rPr lang="ja-JP" altLang="en-US" dirty="0"/>
              <a:t>について、ご説明します。</a:t>
            </a:r>
          </a:p>
          <a:p>
            <a:endParaRPr lang="ja-JP" altLang="en-US" dirty="0"/>
          </a:p>
          <a:p>
            <a:r>
              <a:rPr lang="ja-JP" altLang="en-US" dirty="0"/>
              <a:t>ロータリーの機関雑誌には、まず、アメリカにある国際ロータリー（</a:t>
            </a:r>
            <a:r>
              <a:rPr lang="en-US" altLang="ja-JP" dirty="0"/>
              <a:t>RI</a:t>
            </a:r>
            <a:r>
              <a:rPr lang="ja-JP" altLang="en-US" dirty="0"/>
              <a:t>）の世界本部が編集・発行している</a:t>
            </a:r>
            <a:r>
              <a:rPr lang="en-US" altLang="ja-JP" dirty="0"/>
              <a:t>『Rotary』</a:t>
            </a:r>
            <a:r>
              <a:rPr lang="ja-JP" altLang="en-US" dirty="0"/>
              <a:t>があります。</a:t>
            </a:r>
          </a:p>
          <a:p>
            <a:endParaRPr lang="ja-JP" altLang="en-US" dirty="0"/>
          </a:p>
          <a:p>
            <a:r>
              <a:rPr lang="ja-JP" altLang="en-US" dirty="0"/>
              <a:t>それに加えて、</a:t>
            </a:r>
            <a:r>
              <a:rPr lang="en-US" altLang="ja-JP" dirty="0"/>
              <a:t>RI</a:t>
            </a:r>
            <a:r>
              <a:rPr lang="ja-JP" altLang="en-US" dirty="0"/>
              <a:t>から認可を受けた「地域雑誌」も、ロータリーの機関雑誌として位置づけられています。</a:t>
            </a:r>
          </a:p>
          <a:p>
            <a:endParaRPr lang="ja-JP" altLang="en-US" dirty="0"/>
          </a:p>
          <a:p>
            <a:r>
              <a:rPr lang="ja-JP" altLang="en-US" dirty="0"/>
              <a:t>地域雑誌は、世界各地で</a:t>
            </a:r>
            <a:r>
              <a:rPr lang="en-US" altLang="ja-JP" dirty="0"/>
              <a:t>30</a:t>
            </a:r>
            <a:r>
              <a:rPr lang="ja-JP" altLang="en-US" dirty="0"/>
              <a:t>誌以上が発行されており、</a:t>
            </a:r>
            <a:r>
              <a:rPr lang="en-US" altLang="ja-JP" dirty="0"/>
              <a:t>『</a:t>
            </a:r>
            <a:r>
              <a:rPr lang="ja-JP" altLang="en-US" dirty="0"/>
              <a:t>ロータリーの友</a:t>
            </a:r>
            <a:r>
              <a:rPr lang="en-US" altLang="ja-JP" dirty="0"/>
              <a:t>』</a:t>
            </a:r>
            <a:r>
              <a:rPr lang="ja-JP" altLang="en-US" dirty="0"/>
              <a:t>も、その一つです。</a:t>
            </a:r>
          </a:p>
          <a:p>
            <a:endParaRPr lang="ja-JP" altLang="en-US" dirty="0"/>
          </a:p>
          <a:p>
            <a:r>
              <a:rPr lang="ja-JP" altLang="en-US" dirty="0"/>
              <a:t>現在、ほとんどの雑誌が印刷版と電子版の両方を発行していますが、近年では、電子版のみを発行する雑誌も出てきています。</a:t>
            </a:r>
          </a:p>
          <a:p>
            <a:endParaRPr lang="ja-JP" altLang="en-US" dirty="0"/>
          </a:p>
          <a:p>
            <a:r>
              <a:rPr lang="ja-JP" altLang="en-US" dirty="0"/>
              <a:t>これらの雑誌には、それぞれの地域に合わせた独自の記事が掲載されていますが、共通している記事もあります。</a:t>
            </a:r>
          </a:p>
          <a:p>
            <a:endParaRPr lang="ja-JP" altLang="en-US" dirty="0"/>
          </a:p>
          <a:p>
            <a:r>
              <a:rPr lang="ja-JP" altLang="en-US" dirty="0"/>
              <a:t>例えば、「</a:t>
            </a:r>
            <a:r>
              <a:rPr lang="en-US" altLang="ja-JP" dirty="0"/>
              <a:t>RI</a:t>
            </a:r>
            <a:r>
              <a:rPr lang="ja-JP" altLang="en-US" dirty="0"/>
              <a:t>会長メッセージ」や「ロータリー財団管理委員長メッセージ」など、</a:t>
            </a:r>
            <a:r>
              <a:rPr lang="en-US" altLang="ja-JP" dirty="0"/>
              <a:t>RI</a:t>
            </a:r>
            <a:r>
              <a:rPr lang="ja-JP" altLang="en-US" dirty="0"/>
              <a:t>から指定されて掲載している記事です。</a:t>
            </a:r>
          </a:p>
          <a:p>
            <a:endParaRPr lang="ja-JP" altLang="en-US" dirty="0"/>
          </a:p>
          <a:p>
            <a:r>
              <a:rPr lang="ja-JP" altLang="en-US" dirty="0"/>
              <a:t>つまり、</a:t>
            </a:r>
            <a:r>
              <a:rPr lang="en-US" altLang="ja-JP" dirty="0"/>
              <a:t>『</a:t>
            </a:r>
            <a:r>
              <a:rPr lang="ja-JP" altLang="en-US" dirty="0"/>
              <a:t>ロータリーの友</a:t>
            </a:r>
            <a:r>
              <a:rPr lang="en-US" altLang="ja-JP" dirty="0"/>
              <a:t>』</a:t>
            </a:r>
            <a:r>
              <a:rPr lang="ja-JP" altLang="en-US" dirty="0"/>
              <a:t>は、日本独自の情報を国内の会員に伝える雑誌であると同時に、世界のロータリーと情報を共有する、国際ロータリーの機関雑誌の一つです。</a:t>
            </a:r>
          </a:p>
          <a:p>
            <a:endParaRPr lang="en-US" dirty="0"/>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smtClean="0"/>
              <a:t>1</a:t>
            </a:fld>
            <a:endParaRPr lang="en-US" dirty="0"/>
          </a:p>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a:xfrm>
            <a:off x="673100" y="4748213"/>
            <a:ext cx="5389563" cy="3884612"/>
          </a:xfrm>
        </p:spPr>
        <p:txBody>
          <a:bodyPr lIns="79690" tIns="39845" rIns="79690" bIns="39845"/>
          <a:lstStyle/>
          <a:p>
            <a:r>
              <a:rPr lang="en-US" dirty="0"/>
              <a:t>最後に、これまでのお話を、この図でまとめたいと思います。
『</a:t>
            </a:r>
            <a:r>
              <a:rPr lang="en-US" dirty="0" err="1"/>
              <a:t>ロータリーの友』を、ぜひ皆さんの活動に生かしていただきたいと思っています</a:t>
            </a:r>
            <a:r>
              <a:rPr lang="en-US" dirty="0"/>
              <a:t>。
</a:t>
            </a:r>
            <a:r>
              <a:rPr lang="en-US" dirty="0" err="1"/>
              <a:t>まず一つ目が</a:t>
            </a:r>
            <a:r>
              <a:rPr lang="en-US" dirty="0"/>
              <a:t>、「学ぶ」です。
『ロータリーの友』を通して、国際ロータリーの方針を知る。そして、全国のクラブがどのような活動をしているのかを知る。
</a:t>
            </a:r>
            <a:r>
              <a:rPr lang="en-US" dirty="0" err="1"/>
              <a:t>ほかのクラブの活動を読むことで</a:t>
            </a:r>
            <a:r>
              <a:rPr lang="en-US" dirty="0"/>
              <a:t>、「</a:t>
            </a:r>
            <a:r>
              <a:rPr lang="en-US" dirty="0" err="1"/>
              <a:t>自分たちでもやってみよう」と、新しい活動のヒント</a:t>
            </a:r>
            <a:r>
              <a:rPr lang="ja-JP" altLang="en-US" dirty="0"/>
              <a:t>になり</a:t>
            </a:r>
            <a:r>
              <a:rPr lang="en-US" dirty="0" err="1"/>
              <a:t>ます</a:t>
            </a:r>
            <a:r>
              <a:rPr lang="en-US" dirty="0"/>
              <a:t>。
</a:t>
            </a:r>
            <a:r>
              <a:rPr lang="en-US" dirty="0" err="1"/>
              <a:t>そして二つ目が</a:t>
            </a:r>
            <a:r>
              <a:rPr lang="en-US" dirty="0"/>
              <a:t>、「行動する」です。
</a:t>
            </a:r>
            <a:r>
              <a:rPr lang="ja-JP" altLang="en-US" dirty="0"/>
              <a:t>ほかのクラブの活動も参考にしながら</a:t>
            </a:r>
            <a:r>
              <a:rPr lang="en-US" dirty="0"/>
              <a:t>、</a:t>
            </a:r>
            <a:r>
              <a:rPr lang="en-US" dirty="0" err="1"/>
              <a:t>地域が抱えている課題に対して</a:t>
            </a:r>
            <a:r>
              <a:rPr lang="en-US" dirty="0"/>
              <a:t>、</a:t>
            </a:r>
            <a:r>
              <a:rPr lang="ja-JP" altLang="en-US" dirty="0"/>
              <a:t>会員</a:t>
            </a:r>
            <a:r>
              <a:rPr lang="en-US" dirty="0" err="1"/>
              <a:t>の知識や経験、専門性を生かして活動して</a:t>
            </a:r>
            <a:r>
              <a:rPr lang="ja-JP" altLang="en-US" dirty="0"/>
              <a:t>ください</a:t>
            </a:r>
            <a:r>
              <a:rPr lang="en-US" dirty="0"/>
              <a:t>。
</a:t>
            </a:r>
            <a:r>
              <a:rPr lang="en-US" dirty="0" err="1"/>
              <a:t>そして</a:t>
            </a:r>
            <a:r>
              <a:rPr lang="ja-JP" altLang="en-US" dirty="0"/>
              <a:t>三</a:t>
            </a:r>
            <a:r>
              <a:rPr lang="en-US" dirty="0" err="1"/>
              <a:t>つ目が</a:t>
            </a:r>
            <a:r>
              <a:rPr lang="en-US" dirty="0"/>
              <a:t>、「</a:t>
            </a:r>
            <a:r>
              <a:rPr lang="ja-JP" altLang="en-US" dirty="0"/>
              <a:t>発信</a:t>
            </a:r>
            <a:r>
              <a:rPr lang="en-US" dirty="0" err="1"/>
              <a:t>する」です</a:t>
            </a:r>
            <a:r>
              <a:rPr lang="en-US" dirty="0"/>
              <a:t>。
</a:t>
            </a:r>
            <a:r>
              <a:rPr lang="en-US" dirty="0" err="1"/>
              <a:t>活動の際には、ロータリーの公式ロゴを正しく使い</a:t>
            </a:r>
            <a:r>
              <a:rPr lang="en-US" dirty="0"/>
              <a:t>、「</a:t>
            </a:r>
            <a:r>
              <a:rPr lang="en-US" dirty="0" err="1"/>
              <a:t>これはロータリーの活動です」と地域の皆さんにしっかり</a:t>
            </a:r>
            <a:r>
              <a:rPr lang="ja-JP" altLang="en-US" dirty="0"/>
              <a:t>発信することをお忘れなく</a:t>
            </a:r>
            <a:r>
              <a:rPr lang="en-US" dirty="0"/>
              <a:t>。
</a:t>
            </a:r>
            <a:r>
              <a:rPr lang="en-US" dirty="0" err="1"/>
              <a:t>世界中の</a:t>
            </a:r>
            <a:r>
              <a:rPr lang="ja-JP" altLang="en-US" dirty="0"/>
              <a:t>クラブが</a:t>
            </a:r>
            <a:r>
              <a:rPr lang="en-US" dirty="0" err="1"/>
              <a:t>ロータリ</a:t>
            </a:r>
            <a:r>
              <a:rPr lang="en-US" dirty="0"/>
              <a:t>ー</a:t>
            </a:r>
            <a:r>
              <a:rPr lang="ja-JP" altLang="en-US" dirty="0"/>
              <a:t>の名前と統一したロゴを使用することで、</a:t>
            </a:r>
            <a:r>
              <a:rPr lang="en-US" dirty="0"/>
              <a:t>「世界を変える行動人」の活動の一つとして伝わっていきます。</a:t>
            </a:r>
          </a:p>
          <a:p>
            <a:r>
              <a:rPr lang="ja-JP" altLang="en-US" dirty="0"/>
              <a:t>四つ目が、「共有する」です。活動をして終わりではなく、その成果や、活動によって生まれた変化を、ぜひ</a:t>
            </a:r>
            <a:r>
              <a:rPr lang="en-US" altLang="ja-JP" dirty="0"/>
              <a:t>『</a:t>
            </a:r>
            <a:r>
              <a:rPr lang="ja-JP" altLang="en-US" dirty="0"/>
              <a:t>ロータリーの友</a:t>
            </a:r>
            <a:r>
              <a:rPr lang="en-US" altLang="ja-JP" dirty="0"/>
              <a:t>』</a:t>
            </a:r>
            <a:r>
              <a:rPr lang="ja-JP" altLang="en-US" dirty="0"/>
              <a:t>に投稿してください。その際には、生き生きとした写真とともに、「何をしたのか」だけではなく、「その活動によって何が変わったのか」を伝えていただけると、全国の読者に活動の魅力が伝わります。</a:t>
            </a:r>
            <a:r>
              <a:rPr lang="en-US" dirty="0"/>
              <a:t>
</a:t>
            </a:r>
            <a:r>
              <a:rPr lang="en-US" dirty="0" err="1"/>
              <a:t>この</a:t>
            </a:r>
            <a:r>
              <a:rPr lang="en-US" dirty="0"/>
              <a:t>、「</a:t>
            </a:r>
            <a:r>
              <a:rPr lang="en-US" dirty="0" err="1"/>
              <a:t>学ぶ、行動する</a:t>
            </a:r>
            <a:r>
              <a:rPr lang="en-US" dirty="0"/>
              <a:t>、</a:t>
            </a:r>
            <a:r>
              <a:rPr lang="ja-JP" altLang="en-US" dirty="0"/>
              <a:t>発信する、そして</a:t>
            </a:r>
            <a:r>
              <a:rPr lang="en-US" dirty="0" err="1"/>
              <a:t>共有する」という循環を、ぜひ皆さんのクラブでもつくっていただければと思います</a:t>
            </a:r>
            <a:r>
              <a:rPr lang="en-US" dirty="0"/>
              <a:t>。
</a:t>
            </a:r>
            <a:r>
              <a:rPr lang="en-US" dirty="0" err="1"/>
              <a:t>地域で生まれた一つの活動が</a:t>
            </a:r>
            <a:r>
              <a:rPr lang="en-US" dirty="0"/>
              <a:t>、『ロータリーの友』を通じて全国に伝わり、それを読んだ別のクラブの新しい活動につながっていく。
</a:t>
            </a:r>
            <a:r>
              <a:rPr lang="en-US" dirty="0" err="1"/>
              <a:t>そして、そのストーリーが、誰かを動かすインスピレーションになっていく</a:t>
            </a:r>
            <a:r>
              <a:rPr lang="en-US" dirty="0"/>
              <a:t>。
『ロータリーの友』が、そのような皆さんの活動をつなぐ役割を果たせればと思っています。
</a:t>
            </a:r>
            <a:r>
              <a:rPr lang="en-US" dirty="0" err="1"/>
              <a:t>ぜひ</a:t>
            </a:r>
            <a:r>
              <a:rPr lang="en-US" dirty="0"/>
              <a:t>、</a:t>
            </a:r>
            <a:r>
              <a:rPr lang="en-US" altLang="ja-JP" dirty="0"/>
              <a:t>『</a:t>
            </a:r>
            <a:r>
              <a:rPr lang="ja-JP" altLang="en-US" dirty="0"/>
              <a:t>ロータリーの友</a:t>
            </a:r>
            <a:r>
              <a:rPr lang="en-US" altLang="ja-JP" dirty="0"/>
              <a:t>』</a:t>
            </a:r>
            <a:r>
              <a:rPr lang="ja-JP" altLang="en-US" dirty="0"/>
              <a:t>を読んで、クラブの会員同士、されには全国のまだ見ぬ仲間と共通の話題を持ってください。</a:t>
            </a:r>
            <a:r>
              <a:rPr lang="en-US" altLang="ja-JP" dirty="0"/>
              <a:t>『</a:t>
            </a:r>
            <a:r>
              <a:rPr lang="ja-JP" altLang="en-US" dirty="0"/>
              <a:t>友</a:t>
            </a:r>
            <a:r>
              <a:rPr lang="en-US" altLang="ja-JP" dirty="0"/>
              <a:t>』</a:t>
            </a:r>
            <a:r>
              <a:rPr lang="ja-JP" altLang="en-US" dirty="0"/>
              <a:t>を充実させるのは</a:t>
            </a:r>
            <a:r>
              <a:rPr lang="en-US" dirty="0" err="1"/>
              <a:t>皆さん</a:t>
            </a:r>
            <a:r>
              <a:rPr lang="ja-JP" altLang="en-US" dirty="0"/>
              <a:t>です。</a:t>
            </a:r>
            <a:r>
              <a:rPr lang="en-US" dirty="0" err="1"/>
              <a:t>素晴らしい活動の投稿をお待ちしています</a:t>
            </a:r>
            <a:r>
              <a:rPr lang="en-US" dirty="0"/>
              <a:t>。</a:t>
            </a:r>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p:txBody>
          <a:bodyPr lIns="79690" tIns="39845" rIns="79690" bIns="39845"/>
          <a:lstStyle/>
          <a:p>
            <a:r>
              <a:rPr lang="en-US" dirty="0" err="1"/>
              <a:t>国際ロータリーから公式の地域雑誌として認可を受けるためには</a:t>
            </a:r>
            <a:r>
              <a:rPr lang="en-US" dirty="0"/>
              <a:t>、</a:t>
            </a:r>
            <a:r>
              <a:rPr lang="ja-JP" altLang="en-US" dirty="0"/>
              <a:t>指定記事の掲載のほ</a:t>
            </a:r>
            <a:r>
              <a:rPr lang="en-US" dirty="0" err="1"/>
              <a:t>かに、さまざまな条件があります</a:t>
            </a:r>
            <a:r>
              <a:rPr lang="en-US" dirty="0"/>
              <a:t>。
ここで、皆さんに一つ思い浮かべていただきたいのが、『ロータリーの友』7月号の表紙です。
毎年7月号の表紙には、その年度に就任した国際ロータリーの新しい会長の写真を掲載しています。
</a:t>
            </a:r>
            <a:r>
              <a:rPr lang="en-US" dirty="0" err="1"/>
              <a:t>実は、これも求められている条件の一つです</a:t>
            </a:r>
            <a:r>
              <a:rPr lang="en-US" dirty="0"/>
              <a:t>。
</a:t>
            </a:r>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p:txBody>
          <a:bodyPr lIns="79690" tIns="39845" rIns="79690" bIns="39845"/>
          <a:lstStyle/>
          <a:p>
            <a:r>
              <a:rPr lang="en-US" dirty="0"/>
              <a:t>『ロータリーの友』が創刊されたきっかけは、1952年7月、</a:t>
            </a:r>
            <a:r>
              <a:rPr lang="en-US" altLang="ja-JP" dirty="0"/>
              <a:t>1</a:t>
            </a:r>
            <a:r>
              <a:rPr lang="ja-JP" altLang="en-US" dirty="0"/>
              <a:t>つだった</a:t>
            </a:r>
            <a:r>
              <a:rPr lang="en-US" dirty="0"/>
              <a:t>日本のロータリーが2つの地区に分割されたことでした。
</a:t>
            </a:r>
            <a:r>
              <a:rPr lang="ja-JP" altLang="en-US" dirty="0"/>
              <a:t>当時の会員の間には、</a:t>
            </a:r>
            <a:r>
              <a:rPr lang="en-US" dirty="0" err="1"/>
              <a:t>地区が分かれたあとも</a:t>
            </a:r>
            <a:r>
              <a:rPr lang="en-US" dirty="0"/>
              <a:t>、「お互いの地区のことを知っていたい」「これまでと変わらず交流を続けていきたい」という思いがありました。
そこで、翌年の1月、2つの地区をつなぐ</a:t>
            </a:r>
            <a:r>
              <a:rPr lang="ja-JP" altLang="en-US" dirty="0"/>
              <a:t>架け</a:t>
            </a:r>
            <a:r>
              <a:rPr lang="en-US" dirty="0" err="1"/>
              <a:t>橋として『ロータリーの友』が誕生しました</a:t>
            </a:r>
            <a:r>
              <a:rPr lang="en-US" dirty="0"/>
              <a:t>。
それ以来、『ロータリーの友』は、日本全国のロータリアンをつなぎ、交流を深めるお手伝いを続けています。
創刊当時から今に至るまで、「</a:t>
            </a:r>
            <a:r>
              <a:rPr lang="en-US" dirty="0" err="1"/>
              <a:t>人と人をつなぐ</a:t>
            </a:r>
            <a:r>
              <a:rPr lang="ja-JP" altLang="en-US" dirty="0"/>
              <a:t>こと</a:t>
            </a:r>
            <a:r>
              <a:rPr lang="en-US" dirty="0"/>
              <a:t>」</a:t>
            </a:r>
            <a:r>
              <a:rPr lang="ja-JP" altLang="en-US" dirty="0"/>
              <a:t>が</a:t>
            </a:r>
            <a:r>
              <a:rPr lang="en-US" dirty="0"/>
              <a:t>、『ロータリーの友』の大切な役割の一つです。</a:t>
            </a:r>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p:txBody>
          <a:bodyPr lIns="79690" tIns="39845" rIns="79690" bIns="39845"/>
          <a:lstStyle/>
          <a:p>
            <a:r>
              <a:rPr lang="en-US" dirty="0"/>
              <a:t>『ロータリーの友』の大きな特徴の一つが、表紙が</a:t>
            </a:r>
            <a:r>
              <a:rPr lang="en-US" altLang="ja-JP" dirty="0"/>
              <a:t>2</a:t>
            </a:r>
            <a:r>
              <a:rPr lang="en-US" dirty="0"/>
              <a:t>つあり、横組みと縦組みで構成されていることです。
</a:t>
            </a:r>
            <a:r>
              <a:rPr lang="en-US" dirty="0" err="1"/>
              <a:t>創刊当時は、すべて横書き、つまり横組みで作られていました</a:t>
            </a:r>
            <a:r>
              <a:rPr lang="en-US" dirty="0"/>
              <a:t>。
</a:t>
            </a:r>
            <a:r>
              <a:rPr lang="en-US" dirty="0" err="1"/>
              <a:t>その後</a:t>
            </a:r>
            <a:r>
              <a:rPr lang="en-US" dirty="0"/>
              <a:t>、</a:t>
            </a:r>
            <a:r>
              <a:rPr lang="ja-JP" altLang="en-US" dirty="0"/>
              <a:t>ロータリー俳壇（</a:t>
            </a:r>
            <a:r>
              <a:rPr lang="en-US" dirty="0" err="1"/>
              <a:t>俳句</a:t>
            </a:r>
            <a:r>
              <a:rPr lang="ja-JP" altLang="en-US" dirty="0"/>
              <a:t>）</a:t>
            </a:r>
            <a:r>
              <a:rPr lang="en-US" dirty="0" err="1"/>
              <a:t>を掲載するようになったことをきっかけに、一部の記事を縦書きで掲載するようになります</a:t>
            </a:r>
            <a:r>
              <a:rPr lang="en-US" dirty="0"/>
              <a:t>。
</a:t>
            </a:r>
            <a:r>
              <a:rPr lang="en-US" dirty="0" err="1"/>
              <a:t>しばらくは、一冊の中に横書きと縦書きの記事が混在していましたが、次第に縦書きの記事</a:t>
            </a:r>
            <a:r>
              <a:rPr lang="ja-JP" altLang="en-US" dirty="0"/>
              <a:t>が</a:t>
            </a:r>
            <a:r>
              <a:rPr lang="en-US" dirty="0" err="1"/>
              <a:t>増えていきました</a:t>
            </a:r>
            <a:r>
              <a:rPr lang="en-US" dirty="0"/>
              <a:t>。
そこで、1972年1月号から、横書きの記事と縦書きの記事を分ける、現在</a:t>
            </a:r>
            <a:r>
              <a:rPr lang="ja-JP" altLang="en-US" dirty="0"/>
              <a:t>の</a:t>
            </a:r>
            <a:r>
              <a:rPr lang="en-US" dirty="0" err="1"/>
              <a:t>形式になりました</a:t>
            </a:r>
            <a:r>
              <a:rPr lang="en-US" dirty="0"/>
              <a:t>。
そして、この時から表紙も</a:t>
            </a:r>
            <a:r>
              <a:rPr lang="en-US" altLang="ja-JP" dirty="0"/>
              <a:t>2</a:t>
            </a:r>
            <a:r>
              <a:rPr lang="en-US" dirty="0"/>
              <a:t>つになりました。
</a:t>
            </a:r>
            <a:r>
              <a:rPr lang="en-US" dirty="0" err="1"/>
              <a:t>現在の横組みでは</a:t>
            </a:r>
            <a:r>
              <a:rPr lang="en-US" dirty="0"/>
              <a:t>、</a:t>
            </a:r>
            <a:r>
              <a:rPr lang="ja-JP" altLang="en-US" dirty="0"/>
              <a:t>国際ロータリー（</a:t>
            </a:r>
            <a:r>
              <a:rPr lang="en-US" dirty="0"/>
              <a:t>RI</a:t>
            </a:r>
            <a:r>
              <a:rPr lang="ja-JP" altLang="en-US" dirty="0"/>
              <a:t>）</a:t>
            </a:r>
            <a:r>
              <a:rPr lang="en-US" dirty="0" err="1"/>
              <a:t>関係の記事</a:t>
            </a:r>
            <a:r>
              <a:rPr lang="ja-JP" altLang="en-US" dirty="0"/>
              <a:t>をはじめ、</a:t>
            </a:r>
            <a:r>
              <a:rPr lang="en-US" dirty="0" err="1"/>
              <a:t>特集、ロータリ</a:t>
            </a:r>
            <a:r>
              <a:rPr lang="en-US" dirty="0"/>
              <a:t>ー</a:t>
            </a:r>
            <a:r>
              <a:rPr lang="ja-JP" altLang="en-US" dirty="0"/>
              <a:t>活動のヒントになるような</a:t>
            </a:r>
            <a:r>
              <a:rPr lang="en-US" dirty="0" err="1"/>
              <a:t>記事を中心に掲載しています</a:t>
            </a:r>
            <a:r>
              <a:rPr lang="en-US" dirty="0"/>
              <a:t>。
</a:t>
            </a:r>
            <a:r>
              <a:rPr lang="en-US" dirty="0" err="1"/>
              <a:t>また今年度からは、ロータリークラブや地区の活動を紹介する「ロータリ</a:t>
            </a:r>
            <a:r>
              <a:rPr lang="en-US" dirty="0"/>
              <a:t>ー・アット・ワーク」も、横組みに掲載するようになりました。
</a:t>
            </a:r>
            <a:r>
              <a:rPr lang="en-US" dirty="0" err="1"/>
              <a:t>一方の縦組みでは、読者の皆さんから寄せられたエッセーや、俳句などの趣味のコーナ</a:t>
            </a:r>
            <a:r>
              <a:rPr lang="en-US" dirty="0"/>
              <a:t>ー、</a:t>
            </a:r>
            <a:r>
              <a:rPr lang="en-US" dirty="0" err="1"/>
              <a:t>さらに、知識を広げることができる講演の要旨などを掲載しています</a:t>
            </a:r>
            <a:r>
              <a:rPr lang="en-US" dirty="0"/>
              <a:t>。
</a:t>
            </a:r>
            <a:r>
              <a:rPr lang="en-US" dirty="0" err="1"/>
              <a:t>このように</a:t>
            </a:r>
            <a:r>
              <a:rPr lang="en-US" dirty="0"/>
              <a:t>、『</a:t>
            </a:r>
            <a:r>
              <a:rPr lang="en-US" dirty="0" err="1"/>
              <a:t>ロータリーの友』は、横組みではロータリーについて「知る</a:t>
            </a:r>
            <a:r>
              <a:rPr lang="ja-JP" altLang="en-US" dirty="0"/>
              <a:t>、</a:t>
            </a:r>
            <a:r>
              <a:rPr lang="en-US" dirty="0"/>
              <a:t>学</a:t>
            </a:r>
            <a:r>
              <a:rPr lang="ja-JP" altLang="en-US" dirty="0"/>
              <a:t>べる</a:t>
            </a:r>
            <a:r>
              <a:rPr lang="en-US" dirty="0"/>
              <a:t>」</a:t>
            </a:r>
            <a:r>
              <a:rPr lang="en-US" dirty="0" err="1"/>
              <a:t>記事を、縦組みでは会員同士が</a:t>
            </a:r>
            <a:r>
              <a:rPr lang="en-US" dirty="0"/>
              <a:t>「</a:t>
            </a:r>
            <a:r>
              <a:rPr lang="ja-JP" altLang="en-US" dirty="0"/>
              <a:t>親しめる</a:t>
            </a:r>
            <a:r>
              <a:rPr lang="en-US" dirty="0"/>
              <a:t>」記事を中心にお届けしています。
</a:t>
            </a:r>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p:txBody>
          <a:bodyPr lIns="79690" tIns="39845" rIns="79690" bIns="39845"/>
          <a:lstStyle/>
          <a:p>
            <a:endParaRPr lang="en-US" altLang="ja-JP" dirty="0"/>
          </a:p>
          <a:p>
            <a:r>
              <a:rPr lang="en-US" altLang="ja-JP" dirty="0" err="1"/>
              <a:t>ここで皆さんに、ぜひお願いしたいことがあります</a:t>
            </a:r>
            <a:r>
              <a:rPr lang="en-US" altLang="ja-JP" dirty="0"/>
              <a:t>。
</a:t>
            </a:r>
            <a:r>
              <a:rPr lang="en-US" altLang="ja-JP" dirty="0" err="1"/>
              <a:t>ロータリークラブや地区で行っている活動を</a:t>
            </a:r>
            <a:r>
              <a:rPr lang="en-US" altLang="ja-JP" dirty="0"/>
              <a:t>、『</a:t>
            </a:r>
            <a:r>
              <a:rPr lang="en-US" altLang="ja-JP" dirty="0" err="1"/>
              <a:t>ロータリーの友』に投稿してみませんか</a:t>
            </a:r>
            <a:r>
              <a:rPr lang="en-US" altLang="ja-JP" dirty="0"/>
              <a:t>。</a:t>
            </a:r>
          </a:p>
          <a:p>
            <a:r>
              <a:rPr lang="ja-JP" altLang="en-US" dirty="0"/>
              <a:t>地区や</a:t>
            </a:r>
            <a:r>
              <a:rPr lang="en-US" dirty="0" err="1"/>
              <a:t>クラブの活動</a:t>
            </a:r>
            <a:r>
              <a:rPr lang="ja-JP" altLang="en-US" dirty="0"/>
              <a:t>、</a:t>
            </a:r>
            <a:r>
              <a:rPr lang="en-US" dirty="0"/>
              <a:t>ロータリーで疑問に思っていること、直接的にロータリーとは関係していないけど、読者の仲間に伝えたいエピソードなど、友事務所までお送りください。
</a:t>
            </a:r>
            <a:r>
              <a:rPr lang="en-US" dirty="0" err="1"/>
              <a:t>全国のまだ知らないロータリアンからの反響があるかもしれません</a:t>
            </a:r>
            <a:r>
              <a:rPr lang="en-US" dirty="0"/>
              <a:t>。
</a:t>
            </a:r>
            <a:r>
              <a:rPr lang="ja-JP" altLang="en-US" dirty="0"/>
              <a:t>掲載を</a:t>
            </a:r>
            <a:r>
              <a:rPr lang="en-US" dirty="0" err="1"/>
              <a:t>きっかけ</a:t>
            </a:r>
            <a:r>
              <a:rPr lang="ja-JP" altLang="en-US" dirty="0"/>
              <a:t>に</a:t>
            </a:r>
            <a:r>
              <a:rPr lang="en-US" dirty="0"/>
              <a:t>、友達ができた、同じ趣味のグループができたという声もあります。
</a:t>
            </a:r>
            <a:r>
              <a:rPr lang="en-US" dirty="0" err="1"/>
              <a:t>まだ</a:t>
            </a:r>
            <a:r>
              <a:rPr lang="ja-JP" altLang="en-US" dirty="0"/>
              <a:t>出会っていない</a:t>
            </a:r>
            <a:r>
              <a:rPr lang="en-US" dirty="0" err="1"/>
              <a:t>ロータリアンと友達になるチャンス</a:t>
            </a:r>
            <a:r>
              <a:rPr lang="ja-JP" altLang="en-US" dirty="0"/>
              <a:t>かもしれません</a:t>
            </a:r>
            <a:r>
              <a:rPr lang="en-US" dirty="0"/>
              <a:t>。
</a:t>
            </a:r>
            <a:r>
              <a:rPr lang="ja-JP" altLang="en-US" dirty="0"/>
              <a:t>なお、</a:t>
            </a:r>
            <a:r>
              <a:rPr lang="en-US" dirty="0"/>
              <a:t>『</a:t>
            </a:r>
            <a:r>
              <a:rPr lang="en-US" dirty="0" err="1"/>
              <a:t>ロータリーの友』では国際ロータリーの方針に則り、お送りいただく原稿・写真に関して、著作権・肖像権に関する同意をいただ</a:t>
            </a:r>
            <a:r>
              <a:rPr lang="ja-JP" altLang="en-US" dirty="0"/>
              <a:t>いています</a:t>
            </a:r>
            <a:r>
              <a:rPr lang="en-US" dirty="0"/>
              <a:t>。
</a:t>
            </a:r>
            <a:r>
              <a:rPr lang="en-US" dirty="0" err="1"/>
              <a:t>これを徹底するため、ご投稿は友のウェブサイトからお送りくださ</a:t>
            </a:r>
            <a:r>
              <a:rPr lang="ja-JP" altLang="en-US" dirty="0"/>
              <a:t>い</a:t>
            </a:r>
            <a:r>
              <a:rPr lang="en-US" dirty="0"/>
              <a:t>。
</a:t>
            </a:r>
            <a:r>
              <a:rPr lang="en-US" dirty="0" err="1"/>
              <a:t>何らかの事情でメールで送付された場合は、別途</a:t>
            </a:r>
            <a:r>
              <a:rPr lang="ja-JP" altLang="en-US" dirty="0"/>
              <a:t>、</a:t>
            </a:r>
            <a:r>
              <a:rPr lang="en-US" dirty="0" err="1"/>
              <a:t>同意書</a:t>
            </a:r>
            <a:r>
              <a:rPr lang="ja-JP" altLang="en-US" dirty="0"/>
              <a:t>へのご署名が必要となる場合があります</a:t>
            </a:r>
            <a:r>
              <a:rPr lang="en-US" dirty="0"/>
              <a:t>。
</a:t>
            </a:r>
            <a:r>
              <a:rPr lang="ja-JP" altLang="en-US" dirty="0"/>
              <a:t>ご</a:t>
            </a:r>
            <a:r>
              <a:rPr lang="en-US" dirty="0" err="1"/>
              <a:t>投稿に際しては、友の誌面にある「投稿規定」あるいは、友のウェブサイトをご覧ください</a:t>
            </a:r>
            <a:r>
              <a:rPr lang="en-US" dirty="0"/>
              <a:t>。
</a:t>
            </a:r>
            <a:r>
              <a:rPr lang="en-US" dirty="0" err="1"/>
              <a:t>ご不明な点があれば、編集部までお問い合わせください</a:t>
            </a:r>
            <a:r>
              <a:rPr lang="en-US" dirty="0"/>
              <a:t>。</a:t>
            </a:r>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p:txBody>
          <a:bodyPr lIns="79690" tIns="39845" rIns="79690" bIns="39845"/>
          <a:lstStyle/>
          <a:p>
            <a:r>
              <a:rPr lang="en-US" dirty="0"/>
              <a:t>
活動の様子を伝えるうえで、とても大切なのが写真です。
</a:t>
            </a:r>
            <a:r>
              <a:rPr lang="en-US" dirty="0" err="1"/>
              <a:t>写真は、長い説明をしなくても、その場の雰囲気や、参加</a:t>
            </a:r>
            <a:r>
              <a:rPr lang="ja-JP" altLang="en-US" dirty="0"/>
              <a:t>した人たち</a:t>
            </a:r>
            <a:r>
              <a:rPr lang="en-US" dirty="0"/>
              <a:t>の</a:t>
            </a:r>
            <a:r>
              <a:rPr lang="ja-JP" altLang="en-US" dirty="0"/>
              <a:t>様子</a:t>
            </a:r>
            <a:r>
              <a:rPr lang="en-US" dirty="0" err="1"/>
              <a:t>を、生き生きと読者に伝えてくれます</a:t>
            </a:r>
            <a:r>
              <a:rPr lang="en-US" dirty="0"/>
              <a:t>。
</a:t>
            </a:r>
            <a:r>
              <a:rPr lang="ja-JP" altLang="en-US" dirty="0"/>
              <a:t>ご</a:t>
            </a:r>
            <a:r>
              <a:rPr lang="en-US" dirty="0" err="1"/>
              <a:t>投稿</a:t>
            </a:r>
            <a:r>
              <a:rPr lang="ja-JP" altLang="en-US" dirty="0"/>
              <a:t>の</a:t>
            </a:r>
            <a:r>
              <a:rPr lang="en-US" dirty="0" err="1"/>
              <a:t>際には、ぜひ写真も一緒にお送りください</a:t>
            </a:r>
            <a:r>
              <a:rPr lang="en-US" dirty="0"/>
              <a:t>。
</a:t>
            </a:r>
            <a:r>
              <a:rPr lang="en-US" dirty="0" err="1"/>
              <a:t>そのときに、意識していただきたいのが、写真の撮り方です</a:t>
            </a:r>
            <a:r>
              <a:rPr lang="en-US" dirty="0"/>
              <a:t>。
</a:t>
            </a:r>
            <a:r>
              <a:rPr lang="ja-JP" altLang="en-US" dirty="0"/>
              <a:t>例えば</a:t>
            </a:r>
            <a:r>
              <a:rPr lang="en-US" dirty="0"/>
              <a:t>、</a:t>
            </a:r>
            <a:r>
              <a:rPr lang="en-US" dirty="0" err="1"/>
              <a:t>活動の内容が分かる写真、参加してい</a:t>
            </a:r>
            <a:r>
              <a:rPr lang="ja-JP" altLang="en-US" dirty="0"/>
              <a:t>る人</a:t>
            </a:r>
            <a:r>
              <a:rPr lang="en-US" dirty="0" err="1"/>
              <a:t>の表情や動きが見える写真など</a:t>
            </a:r>
            <a:r>
              <a:rPr lang="en-US" dirty="0"/>
              <a:t>、「何をしているところなのか」が、ひと目で分かる一枚を撮ってみてください。
</a:t>
            </a:r>
            <a:r>
              <a:rPr lang="en-US" dirty="0" err="1"/>
              <a:t>実際に活動している場面の写真があると</a:t>
            </a:r>
            <a:r>
              <a:rPr lang="en-US" dirty="0"/>
              <a:t>、『ロータリーの友』への投稿だけでなく、クラブにとっての大切な記録にもなります。
将来、周年記念誌などを制作することになったときにも、きっと役立つはずです。
</a:t>
            </a:r>
            <a:r>
              <a:rPr lang="en-US" dirty="0" err="1"/>
              <a:t>ぜひ、活動</a:t>
            </a:r>
            <a:r>
              <a:rPr lang="ja-JP" altLang="en-US" dirty="0"/>
              <a:t>の内容</a:t>
            </a:r>
            <a:r>
              <a:rPr lang="en-US" dirty="0" err="1"/>
              <a:t>が伝わる、生き生きとした写真をお送りください</a:t>
            </a:r>
            <a:r>
              <a:rPr lang="en-US" dirty="0"/>
              <a:t>。</a:t>
            </a:r>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p:txBody>
          <a:bodyPr lIns="79690" tIns="39845" rIns="79690" bIns="39845"/>
          <a:lstStyle/>
          <a:p>
            <a:r>
              <a:rPr lang="en-US" dirty="0" err="1"/>
              <a:t>ロータリーを、より広く社会の皆さんに知っていただくために</a:t>
            </a:r>
            <a:r>
              <a:rPr lang="en-US" dirty="0"/>
              <a:t>、</a:t>
            </a:r>
            <a:r>
              <a:rPr lang="ja-JP" altLang="en-US" dirty="0"/>
              <a:t>国際ロータリー（</a:t>
            </a:r>
            <a:r>
              <a:rPr lang="en-US" altLang="ja-JP" dirty="0"/>
              <a:t>RI</a:t>
            </a:r>
            <a:r>
              <a:rPr lang="ja-JP" altLang="en-US" dirty="0"/>
              <a:t>）では</a:t>
            </a:r>
            <a:r>
              <a:rPr lang="en-US" dirty="0" err="1"/>
              <a:t>一般の</a:t>
            </a:r>
            <a:r>
              <a:rPr lang="ja-JP" altLang="en-US" dirty="0"/>
              <a:t>人たちも</a:t>
            </a:r>
            <a:r>
              <a:rPr lang="en-US" dirty="0" err="1"/>
              <a:t>参加</a:t>
            </a:r>
            <a:r>
              <a:rPr lang="ja-JP" altLang="en-US" dirty="0"/>
              <a:t>できる</a:t>
            </a:r>
            <a:r>
              <a:rPr lang="en-US" dirty="0" err="1"/>
              <a:t>活動</a:t>
            </a:r>
            <a:r>
              <a:rPr lang="ja-JP" altLang="en-US" dirty="0"/>
              <a:t>を</a:t>
            </a:r>
            <a:r>
              <a:rPr lang="en-US" dirty="0" err="1"/>
              <a:t>推奨</a:t>
            </a:r>
            <a:r>
              <a:rPr lang="ja-JP" altLang="en-US" dirty="0"/>
              <a:t>し</a:t>
            </a:r>
            <a:r>
              <a:rPr lang="en-US" dirty="0" err="1"/>
              <a:t>ています</a:t>
            </a:r>
            <a:r>
              <a:rPr lang="en-US" dirty="0"/>
              <a:t>。
</a:t>
            </a:r>
            <a:r>
              <a:rPr lang="en-US" dirty="0" err="1"/>
              <a:t>そうした活動では、当然、一般の</a:t>
            </a:r>
            <a:r>
              <a:rPr lang="ja-JP" altLang="en-US" dirty="0"/>
              <a:t>人</a:t>
            </a:r>
            <a:r>
              <a:rPr lang="en-US" dirty="0" err="1"/>
              <a:t>が写真に写ることもあります</a:t>
            </a:r>
            <a:r>
              <a:rPr lang="en-US" dirty="0"/>
              <a:t>。
</a:t>
            </a:r>
            <a:r>
              <a:rPr lang="en-US" dirty="0" err="1"/>
              <a:t>そこで、写真を撮るときに、ぜひ気を付けていただきたい</a:t>
            </a:r>
            <a:r>
              <a:rPr lang="ja-JP" altLang="en-US" dirty="0"/>
              <a:t>のは</a:t>
            </a:r>
            <a:r>
              <a:rPr lang="en-US" dirty="0"/>
              <a:t>、プライバシーや肖像権への配慮です。
せっかく撮影した写真を、安心して『ロータリーの友』の誌面やウェブサイトなどで紹介できるように、あらかじめ参加者の了承を得ておくことが大切です。
</a:t>
            </a:r>
            <a:r>
              <a:rPr lang="en-US" dirty="0" err="1"/>
              <a:t>特に、お子さんが写る場合には、より丁寧な配慮をお願いします</a:t>
            </a:r>
            <a:r>
              <a:rPr lang="en-US" dirty="0"/>
              <a:t>。
</a:t>
            </a:r>
            <a:r>
              <a:rPr lang="en-US" dirty="0" err="1"/>
              <a:t>活動の記録を残すことと、写っている</a:t>
            </a:r>
            <a:r>
              <a:rPr lang="ja-JP" altLang="en-US" dirty="0"/>
              <a:t>人たち</a:t>
            </a:r>
            <a:r>
              <a:rPr lang="en-US" dirty="0" err="1"/>
              <a:t>への配慮。その両方を大切にしながら、安心して紹介できる写真を残していただければと思います</a:t>
            </a:r>
            <a:r>
              <a:rPr lang="en-US" dirty="0"/>
              <a:t>。</a:t>
            </a:r>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p:txBody>
          <a:bodyPr lIns="79690" tIns="39845" rIns="79690" bIns="39845"/>
          <a:lstStyle/>
          <a:p>
            <a:r>
              <a:rPr lang="ja-JP" altLang="en-US" dirty="0"/>
              <a:t>さまざまな</a:t>
            </a:r>
            <a:r>
              <a:rPr lang="en-US" dirty="0" err="1"/>
              <a:t>ロータリ</a:t>
            </a:r>
            <a:r>
              <a:rPr lang="en-US" dirty="0"/>
              <a:t>ー</a:t>
            </a:r>
            <a:r>
              <a:rPr lang="ja-JP" altLang="en-US" dirty="0"/>
              <a:t>活動を行う上で</a:t>
            </a:r>
            <a:r>
              <a:rPr lang="en-US" dirty="0" err="1"/>
              <a:t>ぜひ意識していただきたいのが、ロータリーの公式ロゴを正しく使うことです</a:t>
            </a:r>
            <a:r>
              <a:rPr lang="en-US" dirty="0"/>
              <a:t>。
たとえば奉仕活動の際に、共通のロゴが入ったのぼりを掲げたり、ロゴの入ったジャケットなどを着用したりすることで、地域の方にも、「これはロータリーの活動なんだ」と、ひと目で分かってもらえます。
せっかく素晴らしい活動をしていても、それがロータリーの活動だと伝わらなければ、ロータリーを知っていただく機会を逃してしまいます。
一つ一つの活動を、「ロータリー」という名前とともに伝えていくこと。
</a:t>
            </a:r>
            <a:r>
              <a:rPr lang="en-US" dirty="0" err="1"/>
              <a:t>その積み重ねが、地域の皆さんにロータリーを知っていただき、認知度を高めていくことにつながります</a:t>
            </a:r>
            <a:r>
              <a:rPr lang="en-US" dirty="0"/>
              <a:t>。</a:t>
            </a:r>
          </a:p>
          <a:p>
            <a:endParaRPr lang="en-US" dirty="0"/>
          </a:p>
          <a:p>
            <a:r>
              <a:rPr lang="ja-JP" altLang="en-US" dirty="0"/>
              <a:t>国際ロータリー（</a:t>
            </a:r>
            <a:r>
              <a:rPr lang="en-US" altLang="ja-JP" dirty="0"/>
              <a:t>RI</a:t>
            </a:r>
            <a:r>
              <a:rPr lang="ja-JP" altLang="en-US" dirty="0"/>
              <a:t>）の方針を受け、</a:t>
            </a:r>
            <a:r>
              <a:rPr lang="en-US" altLang="ja-JP" dirty="0"/>
              <a:t>『</a:t>
            </a:r>
            <a:r>
              <a:rPr lang="ja-JP" altLang="en-US" dirty="0"/>
              <a:t>ロータリーの友</a:t>
            </a:r>
            <a:r>
              <a:rPr lang="en-US" altLang="ja-JP" dirty="0"/>
              <a:t>』</a:t>
            </a:r>
            <a:r>
              <a:rPr lang="ja-JP" altLang="en-US" dirty="0"/>
              <a:t>では公式ではないロゴの写った写真を掲載することができません。</a:t>
            </a:r>
            <a:r>
              <a:rPr lang="en-US" dirty="0"/>
              <a:t>
ぜひ日頃の活動の中でも、公式ロゴを正しく、そして積極的に活用していただければと思います。</a:t>
            </a:r>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a:prstGeom prst="rect">
            <a:avLst/>
          </a:prstGeom>
        </p:spPr>
      </p:sp>
      <p:sp>
        <p:nvSpPr>
          <p:cNvPr id="3" name="Notes Placeholder 2"/>
          <p:cNvSpPr>
            <a:spLocks noGrp="1"/>
          </p:cNvSpPr>
          <p:nvPr>
            <p:ph type="body" idx="1"/>
          </p:nvPr>
        </p:nvSpPr>
        <p:spPr/>
        <p:txBody>
          <a:bodyPr lIns="79690" tIns="39845" rIns="79690" bIns="39845"/>
          <a:lstStyle/>
          <a:p>
            <a:r>
              <a:rPr lang="en-US" dirty="0"/>
              <a:t>ここで、ぜひ皆さんに活用していただきたいのが、『ロータリーの友』のアーカイブです。
『</a:t>
            </a:r>
            <a:r>
              <a:rPr lang="en-US" dirty="0" err="1"/>
              <a:t>友』には、各クラブの活動事例や、ロータリーへの理解を深める記事など、活動のヒントになる情報がたくさん掲載されています</a:t>
            </a:r>
            <a:r>
              <a:rPr lang="en-US" dirty="0"/>
              <a:t>。
『</a:t>
            </a:r>
            <a:r>
              <a:rPr lang="en-US" dirty="0" err="1"/>
              <a:t>ロータリーの友』は、印刷版か電子版</a:t>
            </a:r>
            <a:r>
              <a:rPr lang="ja-JP" altLang="en-US" dirty="0"/>
              <a:t>か</a:t>
            </a:r>
            <a:r>
              <a:rPr lang="en-US" dirty="0" err="1"/>
              <a:t>を選</a:t>
            </a:r>
            <a:r>
              <a:rPr lang="ja-JP" altLang="en-US" dirty="0"/>
              <a:t>んで購読することができますが</a:t>
            </a:r>
            <a:r>
              <a:rPr lang="en-US" dirty="0"/>
              <a:t>、</a:t>
            </a:r>
            <a:r>
              <a:rPr lang="en-US" dirty="0" err="1"/>
              <a:t>印刷版を購読してい</a:t>
            </a:r>
            <a:r>
              <a:rPr lang="ja-JP" altLang="en-US" dirty="0"/>
              <a:t>れば</a:t>
            </a:r>
            <a:r>
              <a:rPr lang="en-US" dirty="0"/>
              <a:t>、</a:t>
            </a:r>
            <a:r>
              <a:rPr lang="en-US" dirty="0" err="1"/>
              <a:t>追加料金なしで電子版</a:t>
            </a:r>
            <a:r>
              <a:rPr lang="ja-JP" altLang="en-US" dirty="0"/>
              <a:t>も</a:t>
            </a:r>
            <a:r>
              <a:rPr lang="en-US" dirty="0" err="1"/>
              <a:t>利用することができます</a:t>
            </a:r>
            <a:r>
              <a:rPr lang="en-US" dirty="0"/>
              <a:t>。
電子版の最新号は、毎月1日に更新されます。
</a:t>
            </a:r>
            <a:r>
              <a:rPr lang="en-US" dirty="0" err="1"/>
              <a:t>ご利用の際には、クラブごとに発行されているIDとパスワードでログインしていただく必要があります</a:t>
            </a:r>
            <a:r>
              <a:rPr lang="en-US" dirty="0"/>
              <a:t>。
</a:t>
            </a:r>
            <a:r>
              <a:rPr lang="en-US" dirty="0" err="1"/>
              <a:t>このIDとパスワードは</a:t>
            </a:r>
            <a:r>
              <a:rPr lang="en-US" dirty="0"/>
              <a:t>、『</a:t>
            </a:r>
            <a:r>
              <a:rPr lang="en-US" dirty="0" err="1"/>
              <a:t>ロータリーの友』事務所からお送りしている請求書に記載</a:t>
            </a:r>
            <a:r>
              <a:rPr lang="ja-JP" altLang="en-US" dirty="0"/>
              <a:t>し</a:t>
            </a:r>
            <a:r>
              <a:rPr lang="en-US" dirty="0" err="1"/>
              <a:t>ています</a:t>
            </a:r>
            <a:r>
              <a:rPr lang="en-US" dirty="0"/>
              <a:t>。
</a:t>
            </a:r>
            <a:r>
              <a:rPr lang="en-US" dirty="0" err="1"/>
              <a:t>分からない場合は、クラブ幹事やクラブ事務局など、請求書を管理している方に確認してください</a:t>
            </a:r>
            <a:r>
              <a:rPr lang="en-US" dirty="0"/>
              <a:t>。
</a:t>
            </a:r>
            <a:r>
              <a:rPr lang="en-US" dirty="0" err="1"/>
              <a:t>さらに</a:t>
            </a:r>
            <a:r>
              <a:rPr lang="en-US" dirty="0"/>
              <a:t>、</a:t>
            </a:r>
            <a:r>
              <a:rPr lang="ja-JP" altLang="en-US" dirty="0"/>
              <a:t>電子版</a:t>
            </a:r>
            <a:r>
              <a:rPr lang="en-US" dirty="0"/>
              <a:t>では最新号だけでなく、1953年1月の創刊号からのバックナンバーを、すべてご覧いただ</a:t>
            </a:r>
            <a:r>
              <a:rPr lang="ja-JP" altLang="en-US" dirty="0"/>
              <a:t>け</a:t>
            </a:r>
            <a:r>
              <a:rPr lang="en-US" dirty="0" err="1"/>
              <a:t>ます</a:t>
            </a:r>
            <a:r>
              <a:rPr lang="en-US" dirty="0"/>
              <a:t>。
「ほかのクラブではどんな活動をしているのだろう」「</a:t>
            </a:r>
            <a:r>
              <a:rPr lang="en-US" dirty="0" err="1"/>
              <a:t>過去にこの</a:t>
            </a:r>
            <a:r>
              <a:rPr lang="ja-JP" altLang="en-US" dirty="0"/>
              <a:t>話題</a:t>
            </a:r>
            <a:r>
              <a:rPr lang="en-US" dirty="0" err="1"/>
              <a:t>が取り上げられていないだろうか」と思ったときにも、とても便利です</a:t>
            </a:r>
            <a:r>
              <a:rPr lang="en-US" dirty="0"/>
              <a:t>。
</a:t>
            </a:r>
            <a:r>
              <a:rPr lang="en-US" dirty="0" err="1"/>
              <a:t>ぜひ『友』アーカイブを、クラブの活動や企画を考えるヒントとして活用していただければと思います</a:t>
            </a:r>
            <a:r>
              <a:rPr lang="en-US" dirty="0"/>
              <a:t>。</a:t>
            </a:r>
          </a:p>
        </p:txBody>
      </p:sp>
      <p:sp>
        <p:nvSpPr>
          <p:cNvPr id="4" name="Slide Number Placeholder 3"/>
          <p:cNvSpPr>
            <a:spLocks noGrp="1"/>
          </p:cNvSpPr>
          <p:nvPr>
            <p:ph type="sldNum" sz="quarter" idx="10"/>
          </p:nvPr>
        </p:nvSpPr>
        <p:spPr/>
        <p:txBody>
          <a:bodyPr lIns="79690" tIns="39845" rIns="79690" bIns="39845"/>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5166360" cy="6858000"/>
          </a:xfrm>
          <a:prstGeom prst="rect">
            <a:avLst/>
          </a:prstGeom>
          <a:solidFill>
            <a:srgbClr val="F3F7FA"/>
          </a:solidFill>
          <a:ln w="12700">
            <a:solidFill>
              <a:srgbClr val="F3F7FA"/>
            </a:solidFill>
            <a:prstDash val="solid"/>
          </a:ln>
        </p:spPr>
        <p:txBody>
          <a:bodyPr/>
          <a:lstStyle/>
          <a:p>
            <a:endParaRPr/>
          </a:p>
        </p:txBody>
      </p:sp>
      <p:sp>
        <p:nvSpPr>
          <p:cNvPr id="4" name="Text 1"/>
          <p:cNvSpPr/>
          <p:nvPr/>
        </p:nvSpPr>
        <p:spPr>
          <a:xfrm>
            <a:off x="5577840" y="777240"/>
            <a:ext cx="6217920" cy="457200"/>
          </a:xfrm>
          <a:prstGeom prst="rect">
            <a:avLst/>
          </a:prstGeom>
          <a:noFill/>
          <a:ln/>
        </p:spPr>
        <p:txBody>
          <a:bodyPr wrap="square" lIns="635" tIns="635" rIns="635" bIns="635" rtlCol="0" anchor="ctr">
            <a:normAutofit fontScale="62500" lnSpcReduction="20000"/>
          </a:bodyPr>
          <a:lstStyle/>
          <a:p>
            <a:r>
              <a:rPr sz="2800" b="1" dirty="0" err="1">
                <a:latin typeface="Yu Gothic"/>
              </a:rPr>
              <a:t>世界を結ぶ</a:t>
            </a:r>
            <a:endParaRPr sz="2800" b="1" dirty="0">
              <a:latin typeface="Yu Gothic"/>
            </a:endParaRPr>
          </a:p>
          <a:p>
            <a:r>
              <a:rPr sz="2800" b="1" dirty="0" err="1">
                <a:latin typeface="Yu Gothic"/>
              </a:rPr>
              <a:t>ロータリーメディアネットワーク</a:t>
            </a:r>
            <a:endParaRPr sz="2800" b="1" dirty="0">
              <a:latin typeface="Yu Gothic"/>
            </a:endParaRPr>
          </a:p>
        </p:txBody>
      </p:sp>
      <p:sp>
        <p:nvSpPr>
          <p:cNvPr id="5" name="Text 2"/>
          <p:cNvSpPr/>
          <p:nvPr/>
        </p:nvSpPr>
        <p:spPr>
          <a:xfrm>
            <a:off x="5577840" y="1737360"/>
            <a:ext cx="822960" cy="502920"/>
          </a:xfrm>
          <a:prstGeom prst="rect">
            <a:avLst/>
          </a:prstGeom>
          <a:noFill/>
          <a:ln/>
        </p:spPr>
        <p:txBody>
          <a:bodyPr wrap="square" lIns="635" tIns="635" rIns="635" bIns="635" rtlCol="0" anchor="ctr">
            <a:noAutofit/>
          </a:bodyPr>
          <a:lstStyle/>
          <a:p>
            <a:pPr marL="0" indent="0" algn="ctr">
              <a:buNone/>
            </a:pPr>
            <a:endParaRPr lang="en-US" sz="5400" dirty="0"/>
          </a:p>
        </p:txBody>
      </p:sp>
      <p:sp>
        <p:nvSpPr>
          <p:cNvPr id="6" name="Text 3"/>
          <p:cNvSpPr/>
          <p:nvPr/>
        </p:nvSpPr>
        <p:spPr>
          <a:xfrm>
            <a:off x="6720840" y="1783080"/>
            <a:ext cx="4846320" cy="320040"/>
          </a:xfrm>
          <a:prstGeom prst="rect">
            <a:avLst/>
          </a:prstGeom>
          <a:noFill/>
          <a:ln/>
        </p:spPr>
        <p:txBody>
          <a:bodyPr wrap="square" lIns="635" tIns="635" rIns="635" bIns="635" rtlCol="0" anchor="ctr">
            <a:normAutofit fontScale="55000" lnSpcReduction="20000"/>
          </a:bodyPr>
          <a:lstStyle/>
          <a:p>
            <a:r>
              <a:rPr sz="2000" b="1">
                <a:latin typeface="Yu Gothic"/>
              </a:rPr>
              <a:t>世界30誌以上の</a:t>
            </a:r>
          </a:p>
          <a:p>
            <a:r>
              <a:rPr sz="2000" b="1">
                <a:latin typeface="Yu Gothic"/>
              </a:rPr>
              <a:t>グローバル展開</a:t>
            </a:r>
          </a:p>
        </p:txBody>
      </p:sp>
      <p:sp>
        <p:nvSpPr>
          <p:cNvPr id="7" name="Text 4"/>
          <p:cNvSpPr/>
          <p:nvPr/>
        </p:nvSpPr>
        <p:spPr>
          <a:xfrm>
            <a:off x="6720840" y="2194560"/>
            <a:ext cx="4663440" cy="914400"/>
          </a:xfrm>
          <a:prstGeom prst="rect">
            <a:avLst/>
          </a:prstGeom>
          <a:noFill/>
          <a:ln/>
        </p:spPr>
        <p:txBody>
          <a:bodyPr wrap="square" lIns="635" tIns="635" rIns="635" bIns="635" rtlCol="0" anchor="ctr">
            <a:normAutofit/>
          </a:bodyPr>
          <a:lstStyle/>
          <a:p>
            <a:r>
              <a:rPr sz="1600" b="0" dirty="0" err="1">
                <a:latin typeface="Yu Gothic"/>
              </a:rPr>
              <a:t>RI公式誌『Rotary』と</a:t>
            </a:r>
            <a:r>
              <a:rPr sz="1600" b="0" dirty="0">
                <a:latin typeface="Yu Gothic"/>
              </a:rPr>
              <a:t>、</a:t>
            </a:r>
          </a:p>
          <a:p>
            <a:r>
              <a:rPr sz="1600" b="0" dirty="0">
                <a:latin typeface="Yu Gothic"/>
              </a:rPr>
              <a:t>『</a:t>
            </a:r>
            <a:r>
              <a:rPr sz="1600" b="0" dirty="0" err="1">
                <a:latin typeface="Yu Gothic"/>
              </a:rPr>
              <a:t>ロータリーの友』を含む</a:t>
            </a:r>
            <a:endParaRPr sz="1600" b="0" dirty="0">
              <a:latin typeface="Yu Gothic"/>
            </a:endParaRPr>
          </a:p>
          <a:p>
            <a:r>
              <a:rPr sz="1600" b="0" dirty="0">
                <a:latin typeface="Yu Gothic"/>
              </a:rPr>
              <a:t>30誌以上の地域雑誌があります。</a:t>
            </a:r>
          </a:p>
        </p:txBody>
      </p:sp>
      <p:sp>
        <p:nvSpPr>
          <p:cNvPr id="8" name="Text 5"/>
          <p:cNvSpPr/>
          <p:nvPr/>
        </p:nvSpPr>
        <p:spPr>
          <a:xfrm>
            <a:off x="5577840" y="3200400"/>
            <a:ext cx="822960" cy="502920"/>
          </a:xfrm>
          <a:prstGeom prst="rect">
            <a:avLst/>
          </a:prstGeom>
          <a:noFill/>
          <a:ln/>
        </p:spPr>
        <p:txBody>
          <a:bodyPr wrap="square" lIns="635" tIns="635" rIns="635" bIns="635" rtlCol="0" anchor="ctr">
            <a:noAutofit/>
          </a:bodyPr>
          <a:lstStyle/>
          <a:p>
            <a:pPr marL="0" indent="0" algn="ctr">
              <a:buNone/>
            </a:pPr>
            <a:endParaRPr lang="en-US" sz="5400" dirty="0"/>
          </a:p>
        </p:txBody>
      </p:sp>
      <p:sp>
        <p:nvSpPr>
          <p:cNvPr id="9" name="Text 6"/>
          <p:cNvSpPr/>
          <p:nvPr/>
        </p:nvSpPr>
        <p:spPr>
          <a:xfrm>
            <a:off x="6720840" y="3291840"/>
            <a:ext cx="4846320" cy="320040"/>
          </a:xfrm>
          <a:prstGeom prst="rect">
            <a:avLst/>
          </a:prstGeom>
          <a:noFill/>
          <a:ln/>
        </p:spPr>
        <p:txBody>
          <a:bodyPr wrap="square" lIns="635" tIns="635" rIns="635" bIns="635" rtlCol="0" anchor="ctr">
            <a:normAutofit fontScale="55000" lnSpcReduction="20000"/>
          </a:bodyPr>
          <a:lstStyle/>
          <a:p>
            <a:r>
              <a:rPr sz="2000" b="1">
                <a:latin typeface="Yu Gothic"/>
              </a:rPr>
              <a:t>印刷版と電子版で</a:t>
            </a:r>
          </a:p>
          <a:p>
            <a:r>
              <a:rPr sz="2000" b="1">
                <a:latin typeface="Yu Gothic"/>
              </a:rPr>
              <a:t>情報を提供</a:t>
            </a:r>
          </a:p>
        </p:txBody>
      </p:sp>
      <p:sp>
        <p:nvSpPr>
          <p:cNvPr id="10" name="Text 7"/>
          <p:cNvSpPr/>
          <p:nvPr/>
        </p:nvSpPr>
        <p:spPr>
          <a:xfrm>
            <a:off x="6720840" y="3703320"/>
            <a:ext cx="4663440" cy="777240"/>
          </a:xfrm>
          <a:prstGeom prst="rect">
            <a:avLst/>
          </a:prstGeom>
          <a:noFill/>
          <a:ln/>
        </p:spPr>
        <p:txBody>
          <a:bodyPr wrap="square" lIns="635" tIns="635" rIns="635" bIns="635" rtlCol="0" anchor="ctr">
            <a:normAutofit/>
          </a:bodyPr>
          <a:lstStyle/>
          <a:p>
            <a:r>
              <a:rPr sz="1600" b="0" dirty="0" err="1">
                <a:latin typeface="Yu Gothic"/>
              </a:rPr>
              <a:t>多くの雑誌が印刷版・電子版を発行</a:t>
            </a:r>
            <a:r>
              <a:rPr sz="1600" b="0" dirty="0">
                <a:latin typeface="Yu Gothic"/>
              </a:rPr>
              <a:t>。</a:t>
            </a:r>
          </a:p>
          <a:p>
            <a:r>
              <a:rPr sz="1600" b="0" dirty="0" err="1">
                <a:latin typeface="Yu Gothic"/>
              </a:rPr>
              <a:t>近年は電子版のみの雑誌もあります</a:t>
            </a:r>
            <a:r>
              <a:rPr sz="1600" b="0" dirty="0">
                <a:latin typeface="Yu Gothic"/>
              </a:rPr>
              <a:t>。</a:t>
            </a:r>
          </a:p>
        </p:txBody>
      </p:sp>
      <p:sp>
        <p:nvSpPr>
          <p:cNvPr id="11" name="Text 8"/>
          <p:cNvSpPr/>
          <p:nvPr/>
        </p:nvSpPr>
        <p:spPr>
          <a:xfrm>
            <a:off x="5577840" y="4709160"/>
            <a:ext cx="822960" cy="502920"/>
          </a:xfrm>
          <a:prstGeom prst="rect">
            <a:avLst/>
          </a:prstGeom>
          <a:noFill/>
          <a:ln/>
        </p:spPr>
        <p:txBody>
          <a:bodyPr wrap="square" lIns="635" tIns="635" rIns="635" bIns="635" rtlCol="0" anchor="ctr">
            <a:noAutofit/>
          </a:bodyPr>
          <a:lstStyle/>
          <a:p>
            <a:pPr marL="0" indent="0" algn="ctr">
              <a:buNone/>
            </a:pPr>
            <a:endParaRPr lang="en-US" sz="5400" dirty="0"/>
          </a:p>
        </p:txBody>
      </p:sp>
      <p:sp>
        <p:nvSpPr>
          <p:cNvPr id="12" name="Text 9"/>
          <p:cNvSpPr/>
          <p:nvPr/>
        </p:nvSpPr>
        <p:spPr>
          <a:xfrm>
            <a:off x="6720840" y="4800600"/>
            <a:ext cx="4846320" cy="320040"/>
          </a:xfrm>
          <a:prstGeom prst="rect">
            <a:avLst/>
          </a:prstGeom>
          <a:noFill/>
          <a:ln/>
        </p:spPr>
        <p:txBody>
          <a:bodyPr wrap="square" lIns="635" tIns="635" rIns="635" bIns="635" rtlCol="0" anchor="ctr">
            <a:normAutofit fontScale="55000" lnSpcReduction="20000"/>
          </a:bodyPr>
          <a:lstStyle/>
          <a:p>
            <a:r>
              <a:rPr sz="2000" b="1">
                <a:latin typeface="Yu Gothic"/>
              </a:rPr>
              <a:t>世界共通の</a:t>
            </a:r>
          </a:p>
          <a:p>
            <a:r>
              <a:rPr sz="2000" b="1">
                <a:latin typeface="Yu Gothic"/>
              </a:rPr>
              <a:t>メッセージを発信</a:t>
            </a:r>
          </a:p>
        </p:txBody>
      </p:sp>
      <p:sp>
        <p:nvSpPr>
          <p:cNvPr id="13" name="Text 10"/>
          <p:cNvSpPr/>
          <p:nvPr/>
        </p:nvSpPr>
        <p:spPr>
          <a:xfrm>
            <a:off x="6720840" y="5212080"/>
            <a:ext cx="4663440" cy="868680"/>
          </a:xfrm>
          <a:prstGeom prst="rect">
            <a:avLst/>
          </a:prstGeom>
          <a:noFill/>
          <a:ln/>
        </p:spPr>
        <p:txBody>
          <a:bodyPr wrap="square" lIns="635" tIns="635" rIns="635" bIns="635" rtlCol="0" anchor="ctr">
            <a:normAutofit/>
          </a:bodyPr>
          <a:lstStyle/>
          <a:p>
            <a:r>
              <a:rPr sz="1600" b="0" dirty="0">
                <a:latin typeface="Yu Gothic"/>
              </a:rPr>
              <a:t>「</a:t>
            </a:r>
            <a:r>
              <a:rPr sz="1600" b="0" dirty="0" err="1">
                <a:latin typeface="Yu Gothic"/>
              </a:rPr>
              <a:t>RI会長メッセージ」など</a:t>
            </a:r>
            <a:r>
              <a:rPr sz="1600" b="0" dirty="0">
                <a:latin typeface="Yu Gothic"/>
              </a:rPr>
              <a:t>、</a:t>
            </a:r>
          </a:p>
          <a:p>
            <a:r>
              <a:rPr sz="1600" b="0" dirty="0" err="1">
                <a:latin typeface="Yu Gothic"/>
              </a:rPr>
              <a:t>指定記事を通じて方針を共有します</a:t>
            </a:r>
            <a:r>
              <a:rPr sz="1600" b="0" dirty="0">
                <a:latin typeface="Yu Gothic"/>
              </a:rPr>
              <a:t>。</a:t>
            </a:r>
          </a:p>
        </p:txBody>
      </p:sp>
      <p:sp>
        <p:nvSpPr>
          <p:cNvPr id="14" name="Text 11"/>
          <p:cNvSpPr/>
          <p:nvPr/>
        </p:nvSpPr>
        <p:spPr>
          <a:xfrm>
            <a:off x="10927080" y="6583680"/>
            <a:ext cx="914400" cy="137160"/>
          </a:xfrm>
          <a:prstGeom prst="rect">
            <a:avLst/>
          </a:prstGeom>
          <a:noFill/>
          <a:ln/>
        </p:spPr>
        <p:txBody>
          <a:bodyPr wrap="square" lIns="0" tIns="0" rIns="0" bIns="0" rtlCol="0" anchor="ctr"/>
          <a:lstStyle/>
          <a:p>
            <a:endParaRPr/>
          </a:p>
        </p:txBody>
      </p:sp>
      <p:sp>
        <p:nvSpPr>
          <p:cNvPr id="15" name="Text 12"/>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1</a:t>
            </a:r>
            <a:endParaRPr lang="en-US" sz="700" dirty="0"/>
          </a:p>
        </p:txBody>
      </p:sp>
      <p:pic>
        <p:nvPicPr>
          <p:cNvPr id="16" name="図 15">
            <a:extLst>
              <a:ext uri="{FF2B5EF4-FFF2-40B4-BE49-F238E27FC236}">
                <a16:creationId xmlns:a16="http://schemas.microsoft.com/office/drawing/2014/main" id="{AF366E67-56DA-7F88-7C0C-B6B5C77BF90A}"/>
              </a:ext>
            </a:extLst>
          </p:cNvPr>
          <p:cNvPicPr>
            <a:picLocks noChangeAspect="1"/>
          </p:cNvPicPr>
          <p:nvPr/>
        </p:nvPicPr>
        <p:blipFill>
          <a:blip r:embed="rId3"/>
          <a:stretch>
            <a:fillRect/>
          </a:stretch>
        </p:blipFill>
        <p:spPr>
          <a:xfrm>
            <a:off x="-355118" y="0"/>
            <a:ext cx="5567198"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20040"/>
            <a:ext cx="11155680" cy="411480"/>
          </a:xfrm>
          <a:prstGeom prst="rect">
            <a:avLst/>
          </a:prstGeom>
          <a:noFill/>
          <a:ln/>
        </p:spPr>
        <p:txBody>
          <a:bodyPr wrap="square" lIns="0" tIns="0" rIns="0" bIns="0" rtlCol="0" anchor="ctr">
            <a:normAutofit lnSpcReduction="10000"/>
          </a:bodyPr>
          <a:lstStyle/>
          <a:p>
            <a:r>
              <a:rPr sz="2800" b="1" dirty="0" err="1">
                <a:latin typeface="Yu Gothic"/>
              </a:rPr>
              <a:t>地域のストーリーを、世界のインスピレーションへ</a:t>
            </a:r>
            <a:endParaRPr sz="2800" b="1" dirty="0">
              <a:latin typeface="Yu Gothic"/>
            </a:endParaRPr>
          </a:p>
        </p:txBody>
      </p:sp>
      <p:sp>
        <p:nvSpPr>
          <p:cNvPr id="3" name="Shape 1"/>
          <p:cNvSpPr/>
          <p:nvPr/>
        </p:nvSpPr>
        <p:spPr>
          <a:xfrm>
            <a:off x="502920" y="1124712"/>
            <a:ext cx="11155680" cy="0"/>
          </a:xfrm>
          <a:prstGeom prst="line">
            <a:avLst/>
          </a:prstGeom>
          <a:noFill/>
          <a:ln w="12700">
            <a:solidFill>
              <a:srgbClr val="6B7280">
                <a:alpha val="60000"/>
              </a:srgbClr>
            </a:solidFill>
            <a:prstDash val="solid"/>
          </a:ln>
        </p:spPr>
        <p:txBody>
          <a:bodyPr/>
          <a:lstStyle/>
          <a:p>
            <a:endParaRPr/>
          </a:p>
        </p:txBody>
      </p:sp>
      <p:sp>
        <p:nvSpPr>
          <p:cNvPr id="5" name="Text 2"/>
          <p:cNvSpPr/>
          <p:nvPr/>
        </p:nvSpPr>
        <p:spPr>
          <a:xfrm>
            <a:off x="868676" y="1917835"/>
            <a:ext cx="3063240" cy="274320"/>
          </a:xfrm>
          <a:prstGeom prst="rect">
            <a:avLst/>
          </a:prstGeom>
          <a:noFill/>
          <a:ln/>
        </p:spPr>
        <p:txBody>
          <a:bodyPr wrap="square" lIns="635" tIns="635" rIns="635" bIns="635" rtlCol="0" anchor="ctr">
            <a:noAutofit/>
          </a:bodyPr>
          <a:lstStyle/>
          <a:p>
            <a:r>
              <a:rPr sz="3200" b="1" dirty="0">
                <a:latin typeface="Yu Gothic"/>
              </a:rPr>
              <a:t>1. </a:t>
            </a:r>
            <a:r>
              <a:rPr sz="3200" b="1" dirty="0" err="1">
                <a:latin typeface="Yu Gothic"/>
              </a:rPr>
              <a:t>学ぶ</a:t>
            </a:r>
            <a:endParaRPr sz="3200" b="1" dirty="0">
              <a:latin typeface="Yu Gothic"/>
            </a:endParaRPr>
          </a:p>
        </p:txBody>
      </p:sp>
      <p:sp>
        <p:nvSpPr>
          <p:cNvPr id="6" name="Text 3"/>
          <p:cNvSpPr/>
          <p:nvPr/>
        </p:nvSpPr>
        <p:spPr>
          <a:xfrm>
            <a:off x="868676" y="2237875"/>
            <a:ext cx="3200400" cy="640080"/>
          </a:xfrm>
          <a:prstGeom prst="rect">
            <a:avLst/>
          </a:prstGeom>
          <a:noFill/>
          <a:ln/>
        </p:spPr>
        <p:txBody>
          <a:bodyPr wrap="square" lIns="635" tIns="635" rIns="635" bIns="635" rtlCol="0" anchor="ctr">
            <a:normAutofit/>
          </a:bodyPr>
          <a:lstStyle/>
          <a:p>
            <a:r>
              <a:rPr sz="1700" b="0">
                <a:latin typeface="Yu Gothic"/>
              </a:rPr>
              <a:t>RIの方針と</a:t>
            </a:r>
          </a:p>
          <a:p>
            <a:r>
              <a:rPr sz="1700" b="0">
                <a:latin typeface="Yu Gothic"/>
              </a:rPr>
              <a:t>全国の奉仕活動を知る</a:t>
            </a:r>
          </a:p>
        </p:txBody>
      </p:sp>
      <p:sp>
        <p:nvSpPr>
          <p:cNvPr id="7" name="Text 4"/>
          <p:cNvSpPr/>
          <p:nvPr/>
        </p:nvSpPr>
        <p:spPr>
          <a:xfrm>
            <a:off x="8211552" y="1899788"/>
            <a:ext cx="3063240" cy="274320"/>
          </a:xfrm>
          <a:prstGeom prst="rect">
            <a:avLst/>
          </a:prstGeom>
          <a:noFill/>
          <a:ln/>
        </p:spPr>
        <p:txBody>
          <a:bodyPr wrap="square" lIns="635" tIns="635" rIns="635" bIns="635" rtlCol="0" anchor="ctr">
            <a:noAutofit/>
          </a:bodyPr>
          <a:lstStyle/>
          <a:p>
            <a:r>
              <a:rPr sz="3200" b="1" dirty="0">
                <a:latin typeface="Yu Gothic"/>
              </a:rPr>
              <a:t>2. </a:t>
            </a:r>
            <a:r>
              <a:rPr sz="3200" b="1" dirty="0" err="1">
                <a:latin typeface="Yu Gothic"/>
              </a:rPr>
              <a:t>行動する</a:t>
            </a:r>
            <a:endParaRPr sz="3200" b="1" dirty="0">
              <a:latin typeface="Yu Gothic"/>
            </a:endParaRPr>
          </a:p>
        </p:txBody>
      </p:sp>
      <p:sp>
        <p:nvSpPr>
          <p:cNvPr id="8" name="Text 5"/>
          <p:cNvSpPr/>
          <p:nvPr/>
        </p:nvSpPr>
        <p:spPr>
          <a:xfrm>
            <a:off x="8211552" y="2219828"/>
            <a:ext cx="3200400" cy="640080"/>
          </a:xfrm>
          <a:prstGeom prst="rect">
            <a:avLst/>
          </a:prstGeom>
          <a:noFill/>
          <a:ln/>
        </p:spPr>
        <p:txBody>
          <a:bodyPr wrap="square" lIns="635" tIns="635" rIns="635" bIns="635" rtlCol="0" anchor="ctr">
            <a:normAutofit/>
          </a:bodyPr>
          <a:lstStyle/>
          <a:p>
            <a:r>
              <a:rPr sz="1700" b="0">
                <a:latin typeface="Yu Gothic"/>
              </a:rPr>
              <a:t>地域課題に対し</a:t>
            </a:r>
          </a:p>
          <a:p>
            <a:r>
              <a:rPr sz="1700" b="0">
                <a:latin typeface="Yu Gothic"/>
              </a:rPr>
              <a:t>クラブの専門性を生かす</a:t>
            </a:r>
          </a:p>
        </p:txBody>
      </p:sp>
      <p:sp>
        <p:nvSpPr>
          <p:cNvPr id="9" name="Text 6"/>
          <p:cNvSpPr/>
          <p:nvPr/>
        </p:nvSpPr>
        <p:spPr>
          <a:xfrm>
            <a:off x="8229600" y="3781524"/>
            <a:ext cx="3063240" cy="502919"/>
          </a:xfrm>
          <a:prstGeom prst="rect">
            <a:avLst/>
          </a:prstGeom>
          <a:noFill/>
          <a:ln/>
        </p:spPr>
        <p:txBody>
          <a:bodyPr wrap="square" lIns="635" tIns="635" rIns="635" bIns="635" rtlCol="0" anchor="ctr">
            <a:normAutofit/>
          </a:bodyPr>
          <a:lstStyle/>
          <a:p>
            <a:r>
              <a:rPr lang="en-US" altLang="ja-JP" sz="3200" b="1" dirty="0">
                <a:latin typeface="Yu Gothic"/>
              </a:rPr>
              <a:t>4</a:t>
            </a:r>
            <a:r>
              <a:rPr sz="3200" b="1" dirty="0">
                <a:latin typeface="Yu Gothic"/>
              </a:rPr>
              <a:t>. </a:t>
            </a:r>
            <a:r>
              <a:rPr sz="3200" b="1" dirty="0" err="1">
                <a:latin typeface="Yu Gothic"/>
              </a:rPr>
              <a:t>共有する</a:t>
            </a:r>
            <a:endParaRPr sz="3200" b="1" dirty="0">
              <a:latin typeface="Yu Gothic"/>
            </a:endParaRPr>
          </a:p>
        </p:txBody>
      </p:sp>
      <p:sp>
        <p:nvSpPr>
          <p:cNvPr id="10" name="Text 7"/>
          <p:cNvSpPr/>
          <p:nvPr/>
        </p:nvSpPr>
        <p:spPr>
          <a:xfrm>
            <a:off x="8229600" y="4330163"/>
            <a:ext cx="3200400" cy="640080"/>
          </a:xfrm>
          <a:prstGeom prst="rect">
            <a:avLst/>
          </a:prstGeom>
          <a:noFill/>
          <a:ln/>
        </p:spPr>
        <p:txBody>
          <a:bodyPr wrap="square" lIns="635" tIns="635" rIns="635" bIns="635" rtlCol="0" anchor="ctr">
            <a:normAutofit/>
          </a:bodyPr>
          <a:lstStyle/>
          <a:p>
            <a:r>
              <a:rPr sz="1700" b="0">
                <a:latin typeface="Yu Gothic"/>
              </a:rPr>
              <a:t>「変化」が伝わる記事と</a:t>
            </a:r>
          </a:p>
          <a:p>
            <a:r>
              <a:rPr sz="1700" b="0">
                <a:latin typeface="Yu Gothic"/>
              </a:rPr>
              <a:t>写真を編集部へ投稿</a:t>
            </a:r>
          </a:p>
        </p:txBody>
      </p:sp>
      <p:sp>
        <p:nvSpPr>
          <p:cNvPr id="11" name="Text 8"/>
          <p:cNvSpPr/>
          <p:nvPr/>
        </p:nvSpPr>
        <p:spPr>
          <a:xfrm>
            <a:off x="822960" y="3817618"/>
            <a:ext cx="3063240" cy="502919"/>
          </a:xfrm>
          <a:prstGeom prst="rect">
            <a:avLst/>
          </a:prstGeom>
          <a:noFill/>
          <a:ln/>
        </p:spPr>
        <p:txBody>
          <a:bodyPr wrap="square" lIns="635" tIns="635" rIns="635" bIns="635" rtlCol="0" anchor="ctr">
            <a:normAutofit/>
          </a:bodyPr>
          <a:lstStyle/>
          <a:p>
            <a:r>
              <a:rPr lang="en-US" altLang="ja-JP" sz="3200" b="1" dirty="0">
                <a:latin typeface="Yu Gothic"/>
              </a:rPr>
              <a:t>3</a:t>
            </a:r>
            <a:r>
              <a:rPr sz="3200" b="1" dirty="0">
                <a:latin typeface="Yu Gothic"/>
              </a:rPr>
              <a:t>. </a:t>
            </a:r>
            <a:r>
              <a:rPr sz="3200" b="1" dirty="0" err="1">
                <a:latin typeface="Yu Gothic"/>
              </a:rPr>
              <a:t>発信する</a:t>
            </a:r>
            <a:endParaRPr sz="3200" b="1" dirty="0">
              <a:latin typeface="Yu Gothic"/>
            </a:endParaRPr>
          </a:p>
        </p:txBody>
      </p:sp>
      <p:sp>
        <p:nvSpPr>
          <p:cNvPr id="12" name="Text 9"/>
          <p:cNvSpPr/>
          <p:nvPr/>
        </p:nvSpPr>
        <p:spPr>
          <a:xfrm>
            <a:off x="822960" y="4366257"/>
            <a:ext cx="3200400" cy="640080"/>
          </a:xfrm>
          <a:prstGeom prst="rect">
            <a:avLst/>
          </a:prstGeom>
          <a:noFill/>
          <a:ln/>
        </p:spPr>
        <p:txBody>
          <a:bodyPr wrap="square" lIns="635" tIns="635" rIns="635" bIns="635" rtlCol="0" anchor="ctr">
            <a:normAutofit fontScale="92500" lnSpcReduction="20000"/>
          </a:bodyPr>
          <a:lstStyle/>
          <a:p>
            <a:r>
              <a:rPr sz="1700" b="0">
                <a:latin typeface="Yu Gothic"/>
              </a:rPr>
              <a:t>公式ロゴを掲げ</a:t>
            </a:r>
          </a:p>
          <a:p>
            <a:r>
              <a:rPr sz="1700" b="0">
                <a:latin typeface="Yu Gothic"/>
              </a:rPr>
              <a:t>「世界を変える行動人」</a:t>
            </a:r>
          </a:p>
          <a:p>
            <a:r>
              <a:rPr sz="1700" b="0">
                <a:latin typeface="Yu Gothic"/>
              </a:rPr>
              <a:t>の活動として伝える</a:t>
            </a:r>
          </a:p>
        </p:txBody>
      </p:sp>
      <p:sp>
        <p:nvSpPr>
          <p:cNvPr id="13" name="Shape 10"/>
          <p:cNvSpPr/>
          <p:nvPr/>
        </p:nvSpPr>
        <p:spPr>
          <a:xfrm>
            <a:off x="2194560" y="5806440"/>
            <a:ext cx="7772400" cy="594360"/>
          </a:xfrm>
          <a:prstGeom prst="roundRect">
            <a:avLst>
              <a:gd name="adj" fmla="val 12308"/>
            </a:avLst>
          </a:prstGeom>
          <a:solidFill>
            <a:srgbClr val="FFFFFF"/>
          </a:solidFill>
          <a:ln w="12700">
            <a:solidFill>
              <a:srgbClr val="D4A21E"/>
            </a:solidFill>
            <a:prstDash val="solid"/>
          </a:ln>
        </p:spPr>
        <p:txBody>
          <a:bodyPr/>
          <a:lstStyle/>
          <a:p>
            <a:endParaRPr/>
          </a:p>
        </p:txBody>
      </p:sp>
      <p:sp>
        <p:nvSpPr>
          <p:cNvPr id="14" name="Text 11"/>
          <p:cNvSpPr/>
          <p:nvPr/>
        </p:nvSpPr>
        <p:spPr>
          <a:xfrm>
            <a:off x="2423160" y="5875420"/>
            <a:ext cx="7315200" cy="472199"/>
          </a:xfrm>
          <a:prstGeom prst="rect">
            <a:avLst/>
          </a:prstGeom>
          <a:noFill/>
          <a:ln/>
        </p:spPr>
        <p:txBody>
          <a:bodyPr wrap="square" lIns="635" tIns="635" rIns="635" bIns="635" rtlCol="0" anchor="ctr">
            <a:normAutofit fontScale="92500" lnSpcReduction="10000"/>
          </a:bodyPr>
          <a:lstStyle/>
          <a:p>
            <a:pPr algn="ctr"/>
            <a:r>
              <a:rPr sz="1800" b="1" dirty="0">
                <a:latin typeface="Yu Gothic"/>
              </a:rPr>
              <a:t>『</a:t>
            </a:r>
            <a:r>
              <a:rPr sz="1800" b="1" dirty="0" err="1">
                <a:latin typeface="Yu Gothic"/>
              </a:rPr>
              <a:t>ロータリーの友』は、皆さまの奉仕活動を記録し、広げるツールです</a:t>
            </a:r>
            <a:r>
              <a:rPr sz="1800" b="1" dirty="0">
                <a:latin typeface="Yu Gothic"/>
              </a:rPr>
              <a:t>。</a:t>
            </a:r>
          </a:p>
          <a:p>
            <a:pPr algn="ctr"/>
            <a:r>
              <a:rPr sz="1800" b="1" dirty="0" err="1">
                <a:latin typeface="Yu Gothic"/>
              </a:rPr>
              <a:t>素晴らしいストーリーをお待ちしています</a:t>
            </a:r>
            <a:r>
              <a:rPr sz="1800" b="1" dirty="0">
                <a:latin typeface="Yu Gothic"/>
              </a:rPr>
              <a:t>。</a:t>
            </a:r>
          </a:p>
        </p:txBody>
      </p:sp>
      <p:sp>
        <p:nvSpPr>
          <p:cNvPr id="15" name="Text 12"/>
          <p:cNvSpPr/>
          <p:nvPr/>
        </p:nvSpPr>
        <p:spPr>
          <a:xfrm>
            <a:off x="10927080" y="6583680"/>
            <a:ext cx="914400" cy="137160"/>
          </a:xfrm>
          <a:prstGeom prst="rect">
            <a:avLst/>
          </a:prstGeom>
          <a:noFill/>
          <a:ln/>
        </p:spPr>
        <p:txBody>
          <a:bodyPr wrap="square" lIns="0" tIns="0" rIns="0" bIns="0" rtlCol="0" anchor="ctr"/>
          <a:lstStyle/>
          <a:p>
            <a:endParaRPr/>
          </a:p>
        </p:txBody>
      </p:sp>
      <p:sp>
        <p:nvSpPr>
          <p:cNvPr id="16" name="Text 13"/>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10</a:t>
            </a:r>
            <a:endParaRPr lang="en-US" sz="700" dirty="0"/>
          </a:p>
        </p:txBody>
      </p:sp>
      <p:pic>
        <p:nvPicPr>
          <p:cNvPr id="17" name="図 16">
            <a:extLst>
              <a:ext uri="{FF2B5EF4-FFF2-40B4-BE49-F238E27FC236}">
                <a16:creationId xmlns:a16="http://schemas.microsoft.com/office/drawing/2014/main" id="{57D898FF-8962-A4E4-5AEF-BA01AD6F17F1}"/>
              </a:ext>
            </a:extLst>
          </p:cNvPr>
          <p:cNvPicPr>
            <a:picLocks noChangeAspect="1"/>
          </p:cNvPicPr>
          <p:nvPr/>
        </p:nvPicPr>
        <p:blipFill>
          <a:blip r:embed="rId3"/>
          <a:stretch>
            <a:fillRect/>
          </a:stretch>
        </p:blipFill>
        <p:spPr>
          <a:xfrm>
            <a:off x="3434617" y="1313447"/>
            <a:ext cx="4231105" cy="423110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20040"/>
            <a:ext cx="11155680" cy="411480"/>
          </a:xfrm>
          <a:prstGeom prst="rect">
            <a:avLst/>
          </a:prstGeom>
          <a:noFill/>
          <a:ln/>
        </p:spPr>
        <p:txBody>
          <a:bodyPr wrap="square" lIns="0" tIns="0" rIns="0" bIns="0" rtlCol="0" anchor="ctr">
            <a:normAutofit lnSpcReduction="10000"/>
          </a:bodyPr>
          <a:lstStyle/>
          <a:p>
            <a:r>
              <a:rPr sz="2800" b="1">
                <a:latin typeface="Yu Gothic"/>
              </a:rPr>
              <a:t>Rotary Global Media Network としての基準</a:t>
            </a:r>
          </a:p>
        </p:txBody>
      </p:sp>
      <p:sp>
        <p:nvSpPr>
          <p:cNvPr id="3" name="Text 1"/>
          <p:cNvSpPr/>
          <p:nvPr/>
        </p:nvSpPr>
        <p:spPr>
          <a:xfrm>
            <a:off x="502920" y="804672"/>
            <a:ext cx="11155680" cy="320040"/>
          </a:xfrm>
          <a:prstGeom prst="rect">
            <a:avLst/>
          </a:prstGeom>
          <a:noFill/>
          <a:ln/>
        </p:spPr>
        <p:txBody>
          <a:bodyPr wrap="square" lIns="0" tIns="0" rIns="0" bIns="0" rtlCol="0" anchor="ctr">
            <a:normAutofit/>
          </a:bodyPr>
          <a:lstStyle/>
          <a:p>
            <a:r>
              <a:rPr sz="1800" b="0">
                <a:latin typeface="Yu Gothic"/>
              </a:rPr>
              <a:t>『ロータリーの友』は、RIから認可を受けた地域雑誌の一つです。</a:t>
            </a:r>
          </a:p>
        </p:txBody>
      </p:sp>
      <p:sp>
        <p:nvSpPr>
          <p:cNvPr id="4" name="Shape 2"/>
          <p:cNvSpPr/>
          <p:nvPr/>
        </p:nvSpPr>
        <p:spPr>
          <a:xfrm>
            <a:off x="502920" y="1124712"/>
            <a:ext cx="11155680" cy="0"/>
          </a:xfrm>
          <a:prstGeom prst="line">
            <a:avLst/>
          </a:prstGeom>
          <a:noFill/>
          <a:ln w="12700">
            <a:solidFill>
              <a:srgbClr val="6B7280">
                <a:alpha val="60000"/>
              </a:srgbClr>
            </a:solidFill>
            <a:prstDash val="solid"/>
          </a:ln>
        </p:spPr>
        <p:txBody>
          <a:bodyPr/>
          <a:lstStyle/>
          <a:p>
            <a:endParaRPr/>
          </a:p>
        </p:txBody>
      </p:sp>
      <p:sp>
        <p:nvSpPr>
          <p:cNvPr id="5" name="Text 3"/>
          <p:cNvSpPr/>
          <p:nvPr/>
        </p:nvSpPr>
        <p:spPr>
          <a:xfrm>
            <a:off x="685800" y="1920240"/>
            <a:ext cx="548640" cy="411480"/>
          </a:xfrm>
          <a:prstGeom prst="rect">
            <a:avLst/>
          </a:prstGeom>
          <a:noFill/>
          <a:ln/>
        </p:spPr>
        <p:txBody>
          <a:bodyPr wrap="square" lIns="635" tIns="635" rIns="635" bIns="635" rtlCol="0" anchor="ctr">
            <a:normAutofit/>
          </a:bodyPr>
          <a:lstStyle/>
          <a:p>
            <a:pPr marL="0" indent="0" algn="ctr">
              <a:buNone/>
            </a:pPr>
            <a:r>
              <a:rPr lang="en-US" sz="2400" b="1" dirty="0">
                <a:solidFill>
                  <a:srgbClr val="D4A21E"/>
                </a:solidFill>
                <a:latin typeface="Yu Gothic" pitchFamily="34" charset="0"/>
                <a:ea typeface="Yu Gothic" pitchFamily="34" charset="-122"/>
                <a:cs typeface="Yu Gothic" pitchFamily="34" charset="-120"/>
              </a:rPr>
              <a:t>▦</a:t>
            </a:r>
            <a:endParaRPr lang="en-US" sz="2500" dirty="0"/>
          </a:p>
        </p:txBody>
      </p:sp>
      <p:sp>
        <p:nvSpPr>
          <p:cNvPr id="6" name="Text 4"/>
          <p:cNvSpPr/>
          <p:nvPr/>
        </p:nvSpPr>
        <p:spPr>
          <a:xfrm>
            <a:off x="1417320" y="1828800"/>
            <a:ext cx="2377440" cy="320040"/>
          </a:xfrm>
          <a:prstGeom prst="rect">
            <a:avLst/>
          </a:prstGeom>
          <a:noFill/>
          <a:ln/>
        </p:spPr>
        <p:txBody>
          <a:bodyPr wrap="square" lIns="635" tIns="635" rIns="635" bIns="635" rtlCol="0" anchor="ctr">
            <a:normAutofit/>
          </a:bodyPr>
          <a:lstStyle/>
          <a:p>
            <a:r>
              <a:rPr sz="1800" b="1">
                <a:latin typeface="Yu Gothic"/>
              </a:rPr>
              <a:t>RI指定記事</a:t>
            </a:r>
          </a:p>
        </p:txBody>
      </p:sp>
      <p:sp>
        <p:nvSpPr>
          <p:cNvPr id="7" name="Text 5"/>
          <p:cNvSpPr/>
          <p:nvPr/>
        </p:nvSpPr>
        <p:spPr>
          <a:xfrm>
            <a:off x="1417320" y="2240280"/>
            <a:ext cx="2468880" cy="685800"/>
          </a:xfrm>
          <a:prstGeom prst="rect">
            <a:avLst/>
          </a:prstGeom>
          <a:noFill/>
          <a:ln/>
        </p:spPr>
        <p:txBody>
          <a:bodyPr wrap="square" lIns="635" tIns="635" rIns="635" bIns="635" rtlCol="0" anchor="ctr">
            <a:normAutofit/>
          </a:bodyPr>
          <a:lstStyle/>
          <a:p>
            <a:r>
              <a:rPr sz="1600" b="0" dirty="0" err="1">
                <a:latin typeface="Yu Gothic"/>
              </a:rPr>
              <a:t>指定記事を掲載</a:t>
            </a:r>
            <a:endParaRPr sz="1600" b="0" dirty="0">
              <a:latin typeface="Yu Gothic"/>
            </a:endParaRPr>
          </a:p>
        </p:txBody>
      </p:sp>
      <p:sp>
        <p:nvSpPr>
          <p:cNvPr id="8" name="Shape 6"/>
          <p:cNvSpPr/>
          <p:nvPr/>
        </p:nvSpPr>
        <p:spPr>
          <a:xfrm>
            <a:off x="4023360" y="1600200"/>
            <a:ext cx="0" cy="3611880"/>
          </a:xfrm>
          <a:prstGeom prst="line">
            <a:avLst/>
          </a:prstGeom>
          <a:noFill/>
          <a:ln w="12700">
            <a:solidFill>
              <a:srgbClr val="B7B7B7"/>
            </a:solidFill>
            <a:prstDash val="solid"/>
          </a:ln>
        </p:spPr>
        <p:txBody>
          <a:bodyPr/>
          <a:lstStyle/>
          <a:p>
            <a:endParaRPr/>
          </a:p>
        </p:txBody>
      </p:sp>
      <p:sp>
        <p:nvSpPr>
          <p:cNvPr id="9" name="Text 7"/>
          <p:cNvSpPr/>
          <p:nvPr/>
        </p:nvSpPr>
        <p:spPr>
          <a:xfrm>
            <a:off x="4434840" y="1920240"/>
            <a:ext cx="548640" cy="411480"/>
          </a:xfrm>
          <a:prstGeom prst="rect">
            <a:avLst/>
          </a:prstGeom>
          <a:noFill/>
          <a:ln/>
        </p:spPr>
        <p:txBody>
          <a:bodyPr wrap="square" lIns="635" tIns="635" rIns="635" bIns="635" rtlCol="0" anchor="ctr">
            <a:normAutofit/>
          </a:bodyPr>
          <a:lstStyle/>
          <a:p>
            <a:pPr marL="0" indent="0" algn="ctr">
              <a:buNone/>
            </a:pPr>
            <a:r>
              <a:rPr lang="en-US" sz="2400" b="1" dirty="0">
                <a:solidFill>
                  <a:srgbClr val="D4A21E"/>
                </a:solidFill>
                <a:latin typeface="Yu Gothic" pitchFamily="34" charset="0"/>
                <a:ea typeface="Yu Gothic" pitchFamily="34" charset="-122"/>
                <a:cs typeface="Yu Gothic" pitchFamily="34" charset="-120"/>
              </a:rPr>
              <a:t>◎</a:t>
            </a:r>
            <a:endParaRPr lang="en-US" sz="2500" dirty="0"/>
          </a:p>
        </p:txBody>
      </p:sp>
      <p:sp>
        <p:nvSpPr>
          <p:cNvPr id="10" name="Text 8"/>
          <p:cNvSpPr/>
          <p:nvPr/>
        </p:nvSpPr>
        <p:spPr>
          <a:xfrm>
            <a:off x="5166360" y="1828800"/>
            <a:ext cx="2377440" cy="320040"/>
          </a:xfrm>
          <a:prstGeom prst="rect">
            <a:avLst/>
          </a:prstGeom>
          <a:noFill/>
          <a:ln/>
        </p:spPr>
        <p:txBody>
          <a:bodyPr wrap="square" lIns="635" tIns="635" rIns="635" bIns="635" rtlCol="0" anchor="ctr">
            <a:normAutofit/>
          </a:bodyPr>
          <a:lstStyle/>
          <a:p>
            <a:r>
              <a:rPr sz="1800" b="1">
                <a:latin typeface="Yu Gothic"/>
              </a:rPr>
              <a:t>方針の伝達</a:t>
            </a:r>
          </a:p>
        </p:txBody>
      </p:sp>
      <p:sp>
        <p:nvSpPr>
          <p:cNvPr id="11" name="Text 9"/>
          <p:cNvSpPr/>
          <p:nvPr/>
        </p:nvSpPr>
        <p:spPr>
          <a:xfrm>
            <a:off x="5166360" y="2240280"/>
            <a:ext cx="2468880" cy="685800"/>
          </a:xfrm>
          <a:prstGeom prst="rect">
            <a:avLst/>
          </a:prstGeom>
          <a:noFill/>
          <a:ln/>
        </p:spPr>
        <p:txBody>
          <a:bodyPr wrap="square" lIns="635" tIns="635" rIns="635" bIns="635" rtlCol="0" anchor="ctr">
            <a:normAutofit/>
          </a:bodyPr>
          <a:lstStyle/>
          <a:p>
            <a:r>
              <a:rPr sz="1600" b="0">
                <a:latin typeface="Yu Gothic"/>
              </a:rPr>
              <a:t>RIの方針を伝える</a:t>
            </a:r>
          </a:p>
        </p:txBody>
      </p:sp>
      <p:sp>
        <p:nvSpPr>
          <p:cNvPr id="12" name="Shape 10"/>
          <p:cNvSpPr/>
          <p:nvPr/>
        </p:nvSpPr>
        <p:spPr>
          <a:xfrm>
            <a:off x="7772400" y="1600200"/>
            <a:ext cx="0" cy="3611880"/>
          </a:xfrm>
          <a:prstGeom prst="line">
            <a:avLst/>
          </a:prstGeom>
          <a:noFill/>
          <a:ln w="12700">
            <a:solidFill>
              <a:srgbClr val="B7B7B7"/>
            </a:solidFill>
            <a:prstDash val="solid"/>
          </a:ln>
        </p:spPr>
        <p:txBody>
          <a:bodyPr/>
          <a:lstStyle/>
          <a:p>
            <a:endParaRPr/>
          </a:p>
        </p:txBody>
      </p:sp>
      <p:sp>
        <p:nvSpPr>
          <p:cNvPr id="13" name="Text 11"/>
          <p:cNvSpPr/>
          <p:nvPr/>
        </p:nvSpPr>
        <p:spPr>
          <a:xfrm>
            <a:off x="8183880" y="1920240"/>
            <a:ext cx="548640" cy="411480"/>
          </a:xfrm>
          <a:prstGeom prst="rect">
            <a:avLst/>
          </a:prstGeom>
          <a:noFill/>
          <a:ln/>
        </p:spPr>
        <p:txBody>
          <a:bodyPr wrap="square" lIns="635" tIns="635" rIns="635" bIns="635" rtlCol="0" anchor="ctr">
            <a:normAutofit/>
          </a:bodyPr>
          <a:lstStyle/>
          <a:p>
            <a:pPr marL="0" indent="0" algn="ctr">
              <a:buNone/>
            </a:pPr>
            <a:r>
              <a:rPr lang="en-US" sz="2400" b="1" dirty="0">
                <a:solidFill>
                  <a:srgbClr val="D4A21E"/>
                </a:solidFill>
                <a:latin typeface="Yu Gothic" pitchFamily="34" charset="0"/>
                <a:ea typeface="Yu Gothic" pitchFamily="34" charset="-122"/>
                <a:cs typeface="Yu Gothic" pitchFamily="34" charset="-120"/>
              </a:rPr>
              <a:t>□</a:t>
            </a:r>
            <a:endParaRPr lang="en-US" sz="2500" dirty="0"/>
          </a:p>
        </p:txBody>
      </p:sp>
      <p:sp>
        <p:nvSpPr>
          <p:cNvPr id="14" name="Text 12"/>
          <p:cNvSpPr/>
          <p:nvPr/>
        </p:nvSpPr>
        <p:spPr>
          <a:xfrm>
            <a:off x="8915400" y="1828800"/>
            <a:ext cx="2377440" cy="320040"/>
          </a:xfrm>
          <a:prstGeom prst="rect">
            <a:avLst/>
          </a:prstGeom>
          <a:noFill/>
          <a:ln/>
        </p:spPr>
        <p:txBody>
          <a:bodyPr wrap="square" lIns="635" tIns="635" rIns="635" bIns="635" rtlCol="0" anchor="ctr">
            <a:normAutofit/>
          </a:bodyPr>
          <a:lstStyle/>
          <a:p>
            <a:r>
              <a:rPr sz="1800" b="1">
                <a:latin typeface="Yu Gothic"/>
              </a:rPr>
              <a:t>発行頻度</a:t>
            </a:r>
          </a:p>
        </p:txBody>
      </p:sp>
      <p:sp>
        <p:nvSpPr>
          <p:cNvPr id="15" name="Text 13"/>
          <p:cNvSpPr/>
          <p:nvPr/>
        </p:nvSpPr>
        <p:spPr>
          <a:xfrm>
            <a:off x="8915400" y="2240280"/>
            <a:ext cx="2468880" cy="685800"/>
          </a:xfrm>
          <a:prstGeom prst="rect">
            <a:avLst/>
          </a:prstGeom>
          <a:noFill/>
          <a:ln/>
        </p:spPr>
        <p:txBody>
          <a:bodyPr wrap="square" lIns="635" tIns="635" rIns="635" bIns="635" rtlCol="0" anchor="ctr">
            <a:normAutofit/>
          </a:bodyPr>
          <a:lstStyle/>
          <a:p>
            <a:r>
              <a:rPr sz="1600" b="0">
                <a:latin typeface="Yu Gothic"/>
              </a:rPr>
              <a:t>年6回以上・各号24ページ以上</a:t>
            </a:r>
          </a:p>
        </p:txBody>
      </p:sp>
      <p:sp>
        <p:nvSpPr>
          <p:cNvPr id="16" name="Text 14"/>
          <p:cNvSpPr/>
          <p:nvPr/>
        </p:nvSpPr>
        <p:spPr>
          <a:xfrm>
            <a:off x="685800" y="3886200"/>
            <a:ext cx="548640" cy="411480"/>
          </a:xfrm>
          <a:prstGeom prst="rect">
            <a:avLst/>
          </a:prstGeom>
          <a:noFill/>
          <a:ln/>
        </p:spPr>
        <p:txBody>
          <a:bodyPr wrap="square" lIns="635" tIns="635" rIns="635" bIns="635" rtlCol="0" anchor="ctr">
            <a:normAutofit/>
          </a:bodyPr>
          <a:lstStyle/>
          <a:p>
            <a:pPr marL="0" indent="0" algn="ctr">
              <a:buNone/>
            </a:pPr>
            <a:r>
              <a:rPr lang="en-US" sz="2400" b="1" dirty="0">
                <a:solidFill>
                  <a:srgbClr val="D4A21E"/>
                </a:solidFill>
                <a:latin typeface="Yu Gothic" pitchFamily="34" charset="0"/>
                <a:ea typeface="Yu Gothic" pitchFamily="34" charset="-122"/>
                <a:cs typeface="Yu Gothic" pitchFamily="34" charset="-120"/>
              </a:rPr>
              <a:t>◔</a:t>
            </a:r>
            <a:endParaRPr lang="en-US" sz="2500" dirty="0"/>
          </a:p>
        </p:txBody>
      </p:sp>
      <p:sp>
        <p:nvSpPr>
          <p:cNvPr id="17" name="Text 15"/>
          <p:cNvSpPr/>
          <p:nvPr/>
        </p:nvSpPr>
        <p:spPr>
          <a:xfrm>
            <a:off x="1417320" y="3794760"/>
            <a:ext cx="2377440" cy="320040"/>
          </a:xfrm>
          <a:prstGeom prst="rect">
            <a:avLst/>
          </a:prstGeom>
          <a:noFill/>
          <a:ln/>
        </p:spPr>
        <p:txBody>
          <a:bodyPr wrap="square" lIns="635" tIns="635" rIns="635" bIns="635" rtlCol="0" anchor="ctr">
            <a:normAutofit/>
          </a:bodyPr>
          <a:lstStyle/>
          <a:p>
            <a:r>
              <a:rPr sz="1800" b="1">
                <a:latin typeface="Yu Gothic"/>
              </a:rPr>
              <a:t>コンテンツ割合</a:t>
            </a:r>
          </a:p>
        </p:txBody>
      </p:sp>
      <p:sp>
        <p:nvSpPr>
          <p:cNvPr id="18" name="Text 16"/>
          <p:cNvSpPr/>
          <p:nvPr/>
        </p:nvSpPr>
        <p:spPr>
          <a:xfrm>
            <a:off x="1417320" y="4206240"/>
            <a:ext cx="2468880" cy="685800"/>
          </a:xfrm>
          <a:prstGeom prst="rect">
            <a:avLst/>
          </a:prstGeom>
          <a:noFill/>
          <a:ln/>
        </p:spPr>
        <p:txBody>
          <a:bodyPr wrap="square" lIns="635" tIns="635" rIns="635" bIns="635" rtlCol="0" anchor="ctr">
            <a:normAutofit/>
          </a:bodyPr>
          <a:lstStyle/>
          <a:p>
            <a:r>
              <a:rPr sz="1600" b="0">
                <a:latin typeface="Yu Gothic"/>
              </a:rPr>
              <a:t>50％以上がロータリー関連記事</a:t>
            </a:r>
          </a:p>
        </p:txBody>
      </p:sp>
      <p:sp>
        <p:nvSpPr>
          <p:cNvPr id="19" name="Shape 17"/>
          <p:cNvSpPr/>
          <p:nvPr/>
        </p:nvSpPr>
        <p:spPr>
          <a:xfrm>
            <a:off x="4023360" y="1600200"/>
            <a:ext cx="0" cy="3611880"/>
          </a:xfrm>
          <a:prstGeom prst="line">
            <a:avLst/>
          </a:prstGeom>
          <a:noFill/>
          <a:ln w="12700">
            <a:solidFill>
              <a:srgbClr val="B7B7B7"/>
            </a:solidFill>
            <a:prstDash val="solid"/>
          </a:ln>
        </p:spPr>
        <p:txBody>
          <a:bodyPr/>
          <a:lstStyle/>
          <a:p>
            <a:endParaRPr/>
          </a:p>
        </p:txBody>
      </p:sp>
      <p:sp>
        <p:nvSpPr>
          <p:cNvPr id="20" name="Text 18"/>
          <p:cNvSpPr/>
          <p:nvPr/>
        </p:nvSpPr>
        <p:spPr>
          <a:xfrm>
            <a:off x="4434840" y="3886200"/>
            <a:ext cx="548640" cy="411480"/>
          </a:xfrm>
          <a:prstGeom prst="rect">
            <a:avLst/>
          </a:prstGeom>
          <a:noFill/>
          <a:ln/>
        </p:spPr>
        <p:txBody>
          <a:bodyPr wrap="square" lIns="635" tIns="635" rIns="635" bIns="635" rtlCol="0" anchor="ctr">
            <a:normAutofit/>
          </a:bodyPr>
          <a:lstStyle/>
          <a:p>
            <a:pPr marL="0" indent="0" algn="ctr">
              <a:buNone/>
            </a:pPr>
            <a:r>
              <a:rPr lang="en-US" sz="2400" b="1" dirty="0">
                <a:solidFill>
                  <a:srgbClr val="D4A21E"/>
                </a:solidFill>
                <a:latin typeface="Yu Gothic" pitchFamily="34" charset="0"/>
                <a:ea typeface="Yu Gothic" pitchFamily="34" charset="-122"/>
                <a:cs typeface="Yu Gothic" pitchFamily="34" charset="-120"/>
              </a:rPr>
              <a:t>▣</a:t>
            </a:r>
            <a:endParaRPr lang="en-US" sz="2500" dirty="0"/>
          </a:p>
        </p:txBody>
      </p:sp>
      <p:sp>
        <p:nvSpPr>
          <p:cNvPr id="21" name="Text 19"/>
          <p:cNvSpPr/>
          <p:nvPr/>
        </p:nvSpPr>
        <p:spPr>
          <a:xfrm>
            <a:off x="5166360" y="3794760"/>
            <a:ext cx="2377440" cy="320040"/>
          </a:xfrm>
          <a:prstGeom prst="rect">
            <a:avLst/>
          </a:prstGeom>
          <a:noFill/>
          <a:ln/>
        </p:spPr>
        <p:txBody>
          <a:bodyPr wrap="square" lIns="635" tIns="635" rIns="635" bIns="635" rtlCol="0" anchor="ctr">
            <a:normAutofit/>
          </a:bodyPr>
          <a:lstStyle/>
          <a:p>
            <a:r>
              <a:rPr sz="1800" b="1">
                <a:latin typeface="Yu Gothic"/>
              </a:rPr>
              <a:t>媒体の選択肢</a:t>
            </a:r>
          </a:p>
        </p:txBody>
      </p:sp>
      <p:sp>
        <p:nvSpPr>
          <p:cNvPr id="22" name="Text 20"/>
          <p:cNvSpPr/>
          <p:nvPr/>
        </p:nvSpPr>
        <p:spPr>
          <a:xfrm>
            <a:off x="5166360" y="4206240"/>
            <a:ext cx="2468880" cy="685800"/>
          </a:xfrm>
          <a:prstGeom prst="rect">
            <a:avLst/>
          </a:prstGeom>
          <a:noFill/>
          <a:ln/>
        </p:spPr>
        <p:txBody>
          <a:bodyPr wrap="square" lIns="635" tIns="635" rIns="635" bIns="635" rtlCol="0" anchor="ctr">
            <a:normAutofit/>
          </a:bodyPr>
          <a:lstStyle/>
          <a:p>
            <a:r>
              <a:rPr sz="1600" b="0">
                <a:latin typeface="Yu Gothic"/>
              </a:rPr>
              <a:t>印刷版・電子版を選択可能</a:t>
            </a:r>
          </a:p>
        </p:txBody>
      </p:sp>
      <p:sp>
        <p:nvSpPr>
          <p:cNvPr id="23" name="Shape 21"/>
          <p:cNvSpPr/>
          <p:nvPr/>
        </p:nvSpPr>
        <p:spPr>
          <a:xfrm>
            <a:off x="7772400" y="1600200"/>
            <a:ext cx="0" cy="3611880"/>
          </a:xfrm>
          <a:prstGeom prst="line">
            <a:avLst/>
          </a:prstGeom>
          <a:noFill/>
          <a:ln w="12700">
            <a:solidFill>
              <a:srgbClr val="B7B7B7"/>
            </a:solidFill>
            <a:prstDash val="solid"/>
          </a:ln>
        </p:spPr>
        <p:txBody>
          <a:bodyPr/>
          <a:lstStyle/>
          <a:p>
            <a:endParaRPr/>
          </a:p>
        </p:txBody>
      </p:sp>
      <p:sp>
        <p:nvSpPr>
          <p:cNvPr id="24" name="Text 22"/>
          <p:cNvSpPr/>
          <p:nvPr/>
        </p:nvSpPr>
        <p:spPr>
          <a:xfrm>
            <a:off x="8183880" y="3886200"/>
            <a:ext cx="548640" cy="411480"/>
          </a:xfrm>
          <a:prstGeom prst="rect">
            <a:avLst/>
          </a:prstGeom>
          <a:noFill/>
          <a:ln/>
        </p:spPr>
        <p:txBody>
          <a:bodyPr wrap="square" lIns="635" tIns="635" rIns="635" bIns="635" rtlCol="0" anchor="ctr">
            <a:normAutofit/>
          </a:bodyPr>
          <a:lstStyle/>
          <a:p>
            <a:pPr marL="0" indent="0" algn="ctr">
              <a:buNone/>
            </a:pPr>
            <a:r>
              <a:rPr lang="en-US" sz="2400" b="1" dirty="0">
                <a:solidFill>
                  <a:srgbClr val="D4A21E"/>
                </a:solidFill>
                <a:latin typeface="Yu Gothic" pitchFamily="34" charset="0"/>
                <a:ea typeface="Yu Gothic" pitchFamily="34" charset="-122"/>
                <a:cs typeface="Yu Gothic" pitchFamily="34" charset="-120"/>
              </a:rPr>
              <a:t>◉</a:t>
            </a:r>
            <a:endParaRPr lang="en-US" sz="2500" dirty="0"/>
          </a:p>
        </p:txBody>
      </p:sp>
      <p:sp>
        <p:nvSpPr>
          <p:cNvPr id="25" name="Text 23"/>
          <p:cNvSpPr/>
          <p:nvPr/>
        </p:nvSpPr>
        <p:spPr>
          <a:xfrm>
            <a:off x="8915400" y="3794760"/>
            <a:ext cx="2377440" cy="320040"/>
          </a:xfrm>
          <a:prstGeom prst="rect">
            <a:avLst/>
          </a:prstGeom>
          <a:noFill/>
          <a:ln/>
        </p:spPr>
        <p:txBody>
          <a:bodyPr wrap="square" lIns="635" tIns="635" rIns="635" bIns="635" rtlCol="0" anchor="ctr">
            <a:normAutofit/>
          </a:bodyPr>
          <a:lstStyle/>
          <a:p>
            <a:r>
              <a:rPr sz="1800" b="1">
                <a:latin typeface="Yu Gothic"/>
              </a:rPr>
              <a:t>経済的自立</a:t>
            </a:r>
          </a:p>
        </p:txBody>
      </p:sp>
      <p:sp>
        <p:nvSpPr>
          <p:cNvPr id="26" name="Text 24"/>
          <p:cNvSpPr/>
          <p:nvPr/>
        </p:nvSpPr>
        <p:spPr>
          <a:xfrm>
            <a:off x="8915400" y="4206240"/>
            <a:ext cx="2468880" cy="685800"/>
          </a:xfrm>
          <a:prstGeom prst="rect">
            <a:avLst/>
          </a:prstGeom>
          <a:noFill/>
          <a:ln/>
        </p:spPr>
        <p:txBody>
          <a:bodyPr wrap="square" lIns="635" tIns="635" rIns="635" bIns="635" rtlCol="0" anchor="ctr">
            <a:normAutofit/>
          </a:bodyPr>
          <a:lstStyle/>
          <a:p>
            <a:r>
              <a:rPr sz="1600" b="0">
                <a:latin typeface="Yu Gothic"/>
              </a:rPr>
              <a:t>RI資金に頼らず運営</a:t>
            </a:r>
          </a:p>
        </p:txBody>
      </p:sp>
      <p:sp>
        <p:nvSpPr>
          <p:cNvPr id="27" name="Shape 25"/>
          <p:cNvSpPr/>
          <p:nvPr/>
        </p:nvSpPr>
        <p:spPr>
          <a:xfrm>
            <a:off x="685800" y="3520440"/>
            <a:ext cx="9875520" cy="0"/>
          </a:xfrm>
          <a:prstGeom prst="line">
            <a:avLst/>
          </a:prstGeom>
          <a:noFill/>
          <a:ln w="12700">
            <a:solidFill>
              <a:srgbClr val="B7B7B7"/>
            </a:solidFill>
            <a:prstDash val="solid"/>
          </a:ln>
        </p:spPr>
        <p:txBody>
          <a:bodyPr/>
          <a:lstStyle/>
          <a:p>
            <a:endParaRPr/>
          </a:p>
        </p:txBody>
      </p:sp>
      <p:sp>
        <p:nvSpPr>
          <p:cNvPr id="28" name="Text 26"/>
          <p:cNvSpPr/>
          <p:nvPr/>
        </p:nvSpPr>
        <p:spPr>
          <a:xfrm>
            <a:off x="10927080" y="6583680"/>
            <a:ext cx="914400" cy="137160"/>
          </a:xfrm>
          <a:prstGeom prst="rect">
            <a:avLst/>
          </a:prstGeom>
          <a:noFill/>
          <a:ln/>
        </p:spPr>
        <p:txBody>
          <a:bodyPr wrap="square" lIns="0" tIns="0" rIns="0" bIns="0" rtlCol="0" anchor="ctr"/>
          <a:lstStyle/>
          <a:p>
            <a:endParaRPr/>
          </a:p>
        </p:txBody>
      </p:sp>
      <p:sp>
        <p:nvSpPr>
          <p:cNvPr id="29" name="Text 27"/>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2</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20040"/>
            <a:ext cx="11155680" cy="411480"/>
          </a:xfrm>
          <a:prstGeom prst="rect">
            <a:avLst/>
          </a:prstGeom>
          <a:noFill/>
          <a:ln/>
        </p:spPr>
        <p:txBody>
          <a:bodyPr wrap="square" lIns="0" tIns="0" rIns="0" bIns="0" rtlCol="0" anchor="ctr">
            <a:normAutofit lnSpcReduction="10000"/>
          </a:bodyPr>
          <a:lstStyle/>
          <a:p>
            <a:r>
              <a:rPr sz="2800" b="1">
                <a:latin typeface="Yu Gothic"/>
              </a:rPr>
              <a:t>誕生の歴史：2地区をつなぐ「友」として</a:t>
            </a:r>
          </a:p>
        </p:txBody>
      </p:sp>
      <p:sp>
        <p:nvSpPr>
          <p:cNvPr id="3" name="Shape 1"/>
          <p:cNvSpPr/>
          <p:nvPr/>
        </p:nvSpPr>
        <p:spPr>
          <a:xfrm>
            <a:off x="502920" y="1124712"/>
            <a:ext cx="11155680" cy="0"/>
          </a:xfrm>
          <a:prstGeom prst="line">
            <a:avLst/>
          </a:prstGeom>
          <a:noFill/>
          <a:ln w="12700">
            <a:solidFill>
              <a:srgbClr val="6B7280">
                <a:alpha val="60000"/>
              </a:srgbClr>
            </a:solidFill>
            <a:prstDash val="solid"/>
          </a:ln>
        </p:spPr>
        <p:txBody>
          <a:bodyPr/>
          <a:lstStyle/>
          <a:p>
            <a:endParaRPr/>
          </a:p>
        </p:txBody>
      </p:sp>
      <p:sp>
        <p:nvSpPr>
          <p:cNvPr id="4" name="Shape 2"/>
          <p:cNvSpPr/>
          <p:nvPr/>
        </p:nvSpPr>
        <p:spPr>
          <a:xfrm>
            <a:off x="1508760" y="1463040"/>
            <a:ext cx="0" cy="4434840"/>
          </a:xfrm>
          <a:prstGeom prst="line">
            <a:avLst/>
          </a:prstGeom>
          <a:noFill/>
          <a:ln w="12700">
            <a:solidFill>
              <a:srgbClr val="0E5A97"/>
            </a:solidFill>
            <a:prstDash val="solid"/>
          </a:ln>
        </p:spPr>
        <p:txBody>
          <a:bodyPr/>
          <a:lstStyle/>
          <a:p>
            <a:endParaRPr/>
          </a:p>
        </p:txBody>
      </p:sp>
      <p:sp>
        <p:nvSpPr>
          <p:cNvPr id="5" name="Shape 3"/>
          <p:cNvSpPr/>
          <p:nvPr/>
        </p:nvSpPr>
        <p:spPr>
          <a:xfrm>
            <a:off x="1344168" y="1490472"/>
            <a:ext cx="310896" cy="310896"/>
          </a:xfrm>
          <a:prstGeom prst="ellipse">
            <a:avLst/>
          </a:prstGeom>
          <a:solidFill>
            <a:srgbClr val="D4A21E"/>
          </a:solidFill>
          <a:ln w="12700">
            <a:solidFill>
              <a:srgbClr val="D4A21E"/>
            </a:solidFill>
            <a:prstDash val="solid"/>
          </a:ln>
        </p:spPr>
        <p:txBody>
          <a:bodyPr/>
          <a:lstStyle/>
          <a:p>
            <a:endParaRPr/>
          </a:p>
        </p:txBody>
      </p:sp>
      <p:sp>
        <p:nvSpPr>
          <p:cNvPr id="6" name="Text 4"/>
          <p:cNvSpPr/>
          <p:nvPr/>
        </p:nvSpPr>
        <p:spPr>
          <a:xfrm>
            <a:off x="1828800" y="1463040"/>
            <a:ext cx="1828800" cy="320040"/>
          </a:xfrm>
          <a:prstGeom prst="rect">
            <a:avLst/>
          </a:prstGeom>
          <a:noFill/>
          <a:ln/>
        </p:spPr>
        <p:txBody>
          <a:bodyPr wrap="square" lIns="635" tIns="635" rIns="635" bIns="635" rtlCol="0" anchor="ctr">
            <a:normAutofit lnSpcReduction="10000"/>
          </a:bodyPr>
          <a:lstStyle/>
          <a:p>
            <a:pPr marL="0" indent="0" algn="l">
              <a:buNone/>
            </a:pPr>
            <a:r>
              <a:rPr lang="en-US" sz="2200" b="1" dirty="0">
                <a:solidFill>
                  <a:srgbClr val="0E5A97"/>
                </a:solidFill>
                <a:latin typeface="Yu Gothic" pitchFamily="34" charset="0"/>
                <a:ea typeface="Yu Gothic" pitchFamily="34" charset="-122"/>
                <a:cs typeface="Yu Gothic" pitchFamily="34" charset="-120"/>
              </a:rPr>
              <a:t>1952年</a:t>
            </a:r>
            <a:endParaRPr lang="en-US" sz="1800" dirty="0"/>
          </a:p>
        </p:txBody>
      </p:sp>
      <p:sp>
        <p:nvSpPr>
          <p:cNvPr id="7" name="Text 5"/>
          <p:cNvSpPr/>
          <p:nvPr/>
        </p:nvSpPr>
        <p:spPr>
          <a:xfrm>
            <a:off x="1828800" y="1828800"/>
            <a:ext cx="4297680" cy="685800"/>
          </a:xfrm>
          <a:prstGeom prst="rect">
            <a:avLst/>
          </a:prstGeom>
          <a:noFill/>
          <a:ln/>
        </p:spPr>
        <p:txBody>
          <a:bodyPr wrap="square" lIns="635" tIns="635" rIns="635" bIns="635" rtlCol="0" anchor="ctr">
            <a:normAutofit fontScale="92500" lnSpcReduction="20000"/>
          </a:bodyPr>
          <a:lstStyle/>
          <a:p>
            <a:r>
              <a:rPr sz="1800" b="0">
                <a:latin typeface="Yu Gothic"/>
              </a:rPr>
              <a:t>日本のロータリーが2地区に分割。</a:t>
            </a:r>
          </a:p>
          <a:p>
            <a:r>
              <a:rPr sz="1800" b="0">
                <a:latin typeface="Yu Gothic"/>
              </a:rPr>
              <a:t>「分かれても連絡を保ちたい」</a:t>
            </a:r>
          </a:p>
          <a:p>
            <a:r>
              <a:rPr sz="1800" b="0">
                <a:latin typeface="Yu Gothic"/>
              </a:rPr>
              <a:t>という願いが創刊のきっかけに。</a:t>
            </a:r>
          </a:p>
        </p:txBody>
      </p:sp>
      <p:sp>
        <p:nvSpPr>
          <p:cNvPr id="8" name="Shape 6"/>
          <p:cNvSpPr/>
          <p:nvPr/>
        </p:nvSpPr>
        <p:spPr>
          <a:xfrm>
            <a:off x="1344168" y="3026664"/>
            <a:ext cx="310896" cy="310896"/>
          </a:xfrm>
          <a:prstGeom prst="ellipse">
            <a:avLst/>
          </a:prstGeom>
          <a:solidFill>
            <a:srgbClr val="D4A21E"/>
          </a:solidFill>
          <a:ln w="12700">
            <a:solidFill>
              <a:srgbClr val="D4A21E"/>
            </a:solidFill>
            <a:prstDash val="solid"/>
          </a:ln>
        </p:spPr>
        <p:txBody>
          <a:bodyPr/>
          <a:lstStyle/>
          <a:p>
            <a:endParaRPr/>
          </a:p>
        </p:txBody>
      </p:sp>
      <p:sp>
        <p:nvSpPr>
          <p:cNvPr id="9" name="Text 7"/>
          <p:cNvSpPr/>
          <p:nvPr/>
        </p:nvSpPr>
        <p:spPr>
          <a:xfrm>
            <a:off x="1828800" y="2999232"/>
            <a:ext cx="1828800" cy="320040"/>
          </a:xfrm>
          <a:prstGeom prst="rect">
            <a:avLst/>
          </a:prstGeom>
          <a:noFill/>
          <a:ln/>
        </p:spPr>
        <p:txBody>
          <a:bodyPr wrap="square" lIns="635" tIns="635" rIns="635" bIns="635" rtlCol="0" anchor="ctr">
            <a:normAutofit lnSpcReduction="10000"/>
          </a:bodyPr>
          <a:lstStyle/>
          <a:p>
            <a:pPr marL="0" indent="0" algn="l">
              <a:buNone/>
            </a:pPr>
            <a:r>
              <a:rPr lang="en-US" sz="2200" b="1" dirty="0">
                <a:solidFill>
                  <a:srgbClr val="0E5A97"/>
                </a:solidFill>
                <a:latin typeface="Yu Gothic" pitchFamily="34" charset="0"/>
                <a:ea typeface="Yu Gothic" pitchFamily="34" charset="-122"/>
                <a:cs typeface="Yu Gothic" pitchFamily="34" charset="-120"/>
              </a:rPr>
              <a:t>名称の決定</a:t>
            </a:r>
            <a:endParaRPr lang="en-US" sz="1800" dirty="0"/>
          </a:p>
        </p:txBody>
      </p:sp>
      <p:sp>
        <p:nvSpPr>
          <p:cNvPr id="10" name="Text 8"/>
          <p:cNvSpPr/>
          <p:nvPr/>
        </p:nvSpPr>
        <p:spPr>
          <a:xfrm>
            <a:off x="1828800" y="3364992"/>
            <a:ext cx="4297680" cy="685800"/>
          </a:xfrm>
          <a:prstGeom prst="rect">
            <a:avLst/>
          </a:prstGeom>
          <a:noFill/>
          <a:ln/>
        </p:spPr>
        <p:txBody>
          <a:bodyPr wrap="square" lIns="635" tIns="635" rIns="635" bIns="635" rtlCol="0" anchor="ctr">
            <a:normAutofit fontScale="92500" lnSpcReduction="20000"/>
          </a:bodyPr>
          <a:lstStyle/>
          <a:p>
            <a:r>
              <a:rPr sz="1800" b="0">
                <a:latin typeface="Yu Gothic"/>
              </a:rPr>
              <a:t>雑誌名は、当時の人気月刊誌</a:t>
            </a:r>
          </a:p>
          <a:p>
            <a:r>
              <a:rPr sz="1800" b="0">
                <a:latin typeface="Yu Gothic"/>
              </a:rPr>
              <a:t>「主婦の友」をヒントにした</a:t>
            </a:r>
          </a:p>
          <a:p>
            <a:r>
              <a:rPr sz="1800" b="0">
                <a:latin typeface="Yu Gothic"/>
              </a:rPr>
              <a:t>という説もあります。</a:t>
            </a:r>
          </a:p>
        </p:txBody>
      </p:sp>
      <p:sp>
        <p:nvSpPr>
          <p:cNvPr id="11" name="Shape 9"/>
          <p:cNvSpPr/>
          <p:nvPr/>
        </p:nvSpPr>
        <p:spPr>
          <a:xfrm>
            <a:off x="1344168" y="4562856"/>
            <a:ext cx="310896" cy="310896"/>
          </a:xfrm>
          <a:prstGeom prst="ellipse">
            <a:avLst/>
          </a:prstGeom>
          <a:solidFill>
            <a:srgbClr val="D4A21E"/>
          </a:solidFill>
          <a:ln w="12700">
            <a:solidFill>
              <a:srgbClr val="D4A21E"/>
            </a:solidFill>
            <a:prstDash val="solid"/>
          </a:ln>
        </p:spPr>
        <p:txBody>
          <a:bodyPr/>
          <a:lstStyle/>
          <a:p>
            <a:endParaRPr/>
          </a:p>
        </p:txBody>
      </p:sp>
      <p:sp>
        <p:nvSpPr>
          <p:cNvPr id="12" name="Text 10"/>
          <p:cNvSpPr/>
          <p:nvPr/>
        </p:nvSpPr>
        <p:spPr>
          <a:xfrm>
            <a:off x="1828800" y="4535424"/>
            <a:ext cx="1828800" cy="320040"/>
          </a:xfrm>
          <a:prstGeom prst="rect">
            <a:avLst/>
          </a:prstGeom>
          <a:noFill/>
          <a:ln/>
        </p:spPr>
        <p:txBody>
          <a:bodyPr wrap="square" lIns="635" tIns="635" rIns="635" bIns="635" rtlCol="0" anchor="ctr">
            <a:normAutofit lnSpcReduction="10000"/>
          </a:bodyPr>
          <a:lstStyle/>
          <a:p>
            <a:pPr marL="0" indent="0" algn="l">
              <a:buNone/>
            </a:pPr>
            <a:r>
              <a:rPr lang="en-US" sz="2200" b="1" dirty="0">
                <a:solidFill>
                  <a:srgbClr val="0E5A97"/>
                </a:solidFill>
                <a:latin typeface="Yu Gothic" pitchFamily="34" charset="0"/>
                <a:ea typeface="Yu Gothic" pitchFamily="34" charset="-122"/>
                <a:cs typeface="Yu Gothic" pitchFamily="34" charset="-120"/>
              </a:rPr>
              <a:t>1953年1月</a:t>
            </a:r>
            <a:endParaRPr lang="en-US" sz="1800" dirty="0"/>
          </a:p>
        </p:txBody>
      </p:sp>
      <p:sp>
        <p:nvSpPr>
          <p:cNvPr id="13" name="Text 11"/>
          <p:cNvSpPr/>
          <p:nvPr/>
        </p:nvSpPr>
        <p:spPr>
          <a:xfrm>
            <a:off x="1828800" y="4901184"/>
            <a:ext cx="4297680" cy="685800"/>
          </a:xfrm>
          <a:prstGeom prst="rect">
            <a:avLst/>
          </a:prstGeom>
          <a:noFill/>
          <a:ln/>
        </p:spPr>
        <p:txBody>
          <a:bodyPr wrap="square" lIns="635" tIns="635" rIns="635" bIns="635" rtlCol="0" anchor="ctr">
            <a:normAutofit/>
          </a:bodyPr>
          <a:lstStyle/>
          <a:p>
            <a:r>
              <a:rPr sz="1800" b="0">
                <a:latin typeface="Yu Gothic"/>
              </a:rPr>
              <a:t>2つの地区をつなぐ架け橋として、</a:t>
            </a:r>
          </a:p>
          <a:p>
            <a:r>
              <a:rPr sz="1800" b="0">
                <a:latin typeface="Yu Gothic"/>
              </a:rPr>
              <a:t>『ロータリーの友』が誕生。</a:t>
            </a:r>
          </a:p>
        </p:txBody>
      </p:sp>
      <p:pic>
        <p:nvPicPr>
          <p:cNvPr id="14" name="Image 0" descr="/mnt/data/rebuild_assets/first_issue.png"/>
          <p:cNvPicPr>
            <a:picLocks noChangeAspect="1"/>
          </p:cNvPicPr>
          <p:nvPr/>
        </p:nvPicPr>
        <p:blipFill>
          <a:blip r:embed="rId3"/>
          <a:stretch>
            <a:fillRect/>
          </a:stretch>
        </p:blipFill>
        <p:spPr>
          <a:xfrm>
            <a:off x="6789068" y="1234440"/>
            <a:ext cx="3429703" cy="4846320"/>
          </a:xfrm>
          <a:prstGeom prst="rect">
            <a:avLst/>
          </a:prstGeom>
        </p:spPr>
      </p:pic>
      <p:sp>
        <p:nvSpPr>
          <p:cNvPr id="15" name="Text 12"/>
          <p:cNvSpPr/>
          <p:nvPr/>
        </p:nvSpPr>
        <p:spPr>
          <a:xfrm>
            <a:off x="10927080" y="6583680"/>
            <a:ext cx="914400" cy="137160"/>
          </a:xfrm>
          <a:prstGeom prst="rect">
            <a:avLst/>
          </a:prstGeom>
          <a:noFill/>
          <a:ln/>
        </p:spPr>
        <p:txBody>
          <a:bodyPr wrap="square" lIns="0" tIns="0" rIns="0" bIns="0" rtlCol="0" anchor="ctr"/>
          <a:lstStyle/>
          <a:p>
            <a:endParaRPr/>
          </a:p>
        </p:txBody>
      </p:sp>
      <p:sp>
        <p:nvSpPr>
          <p:cNvPr id="16" name="Text 13"/>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3</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20040"/>
            <a:ext cx="11155680" cy="411480"/>
          </a:xfrm>
          <a:prstGeom prst="rect">
            <a:avLst/>
          </a:prstGeom>
          <a:noFill/>
          <a:ln/>
        </p:spPr>
        <p:txBody>
          <a:bodyPr wrap="square" lIns="0" tIns="0" rIns="0" bIns="0" rtlCol="0" anchor="ctr">
            <a:normAutofit lnSpcReduction="10000"/>
          </a:bodyPr>
          <a:lstStyle/>
          <a:p>
            <a:r>
              <a:rPr sz="2800" b="1">
                <a:latin typeface="Yu Gothic"/>
              </a:rPr>
              <a:t>「横組み」と「縦組み」のハイブリッド構成</a:t>
            </a:r>
          </a:p>
        </p:txBody>
      </p:sp>
      <p:sp>
        <p:nvSpPr>
          <p:cNvPr id="3" name="Shape 1"/>
          <p:cNvSpPr/>
          <p:nvPr/>
        </p:nvSpPr>
        <p:spPr>
          <a:xfrm>
            <a:off x="502920" y="1124712"/>
            <a:ext cx="11155680" cy="0"/>
          </a:xfrm>
          <a:prstGeom prst="line">
            <a:avLst/>
          </a:prstGeom>
          <a:noFill/>
          <a:ln w="12700">
            <a:solidFill>
              <a:srgbClr val="6B7280">
                <a:alpha val="60000"/>
              </a:srgbClr>
            </a:solidFill>
            <a:prstDash val="solid"/>
          </a:ln>
        </p:spPr>
        <p:txBody>
          <a:bodyPr/>
          <a:lstStyle/>
          <a:p>
            <a:endParaRPr/>
          </a:p>
        </p:txBody>
      </p:sp>
      <p:sp>
        <p:nvSpPr>
          <p:cNvPr id="4" name="Shape 2"/>
          <p:cNvSpPr/>
          <p:nvPr/>
        </p:nvSpPr>
        <p:spPr>
          <a:xfrm>
            <a:off x="822960" y="1463040"/>
            <a:ext cx="4754880" cy="4480560"/>
          </a:xfrm>
          <a:prstGeom prst="rect">
            <a:avLst/>
          </a:prstGeom>
          <a:solidFill>
            <a:srgbClr val="FFFFFF"/>
          </a:solidFill>
          <a:ln w="12700">
            <a:solidFill>
              <a:srgbClr val="999999"/>
            </a:solidFill>
            <a:prstDash val="solid"/>
          </a:ln>
        </p:spPr>
        <p:txBody>
          <a:bodyPr/>
          <a:lstStyle/>
          <a:p>
            <a:endParaRPr/>
          </a:p>
        </p:txBody>
      </p:sp>
      <p:sp>
        <p:nvSpPr>
          <p:cNvPr id="5" name="Shape 3"/>
          <p:cNvSpPr/>
          <p:nvPr/>
        </p:nvSpPr>
        <p:spPr>
          <a:xfrm>
            <a:off x="822960" y="1463040"/>
            <a:ext cx="4754880" cy="594360"/>
          </a:xfrm>
          <a:prstGeom prst="rect">
            <a:avLst/>
          </a:prstGeom>
          <a:solidFill>
            <a:srgbClr val="0E5A97"/>
          </a:solidFill>
          <a:ln w="12700">
            <a:solidFill>
              <a:srgbClr val="0E5A97"/>
            </a:solidFill>
            <a:prstDash val="solid"/>
          </a:ln>
        </p:spPr>
        <p:txBody>
          <a:bodyPr/>
          <a:lstStyle/>
          <a:p>
            <a:endParaRPr/>
          </a:p>
        </p:txBody>
      </p:sp>
      <p:sp>
        <p:nvSpPr>
          <p:cNvPr id="6" name="Text 4"/>
          <p:cNvSpPr/>
          <p:nvPr/>
        </p:nvSpPr>
        <p:spPr>
          <a:xfrm>
            <a:off x="1005840" y="1618488"/>
            <a:ext cx="4389120" cy="274320"/>
          </a:xfrm>
          <a:prstGeom prst="rect">
            <a:avLst/>
          </a:prstGeom>
          <a:noFill/>
          <a:ln/>
        </p:spPr>
        <p:txBody>
          <a:bodyPr wrap="square" lIns="635" tIns="635" rIns="635" bIns="635" rtlCol="0" anchor="ctr">
            <a:normAutofit fontScale="85000" lnSpcReduction="20000"/>
          </a:bodyPr>
          <a:lstStyle/>
          <a:p>
            <a:pPr algn="ctr"/>
            <a:r>
              <a:rPr sz="2400" b="1">
                <a:latin typeface="Yu Gothic"/>
              </a:rPr>
              <a:t>横組み</a:t>
            </a:r>
          </a:p>
        </p:txBody>
      </p:sp>
      <p:sp>
        <p:nvSpPr>
          <p:cNvPr id="7" name="Text 5"/>
          <p:cNvSpPr/>
          <p:nvPr/>
        </p:nvSpPr>
        <p:spPr>
          <a:xfrm>
            <a:off x="1097280" y="2377440"/>
            <a:ext cx="4206240" cy="3474720"/>
          </a:xfrm>
          <a:prstGeom prst="rect">
            <a:avLst/>
          </a:prstGeom>
          <a:noFill/>
          <a:ln/>
        </p:spPr>
        <p:txBody>
          <a:bodyPr wrap="square" lIns="635" tIns="635" rIns="635" bIns="635" rtlCol="0" anchor="ctr">
            <a:normAutofit/>
          </a:bodyPr>
          <a:lstStyle/>
          <a:p>
            <a:r>
              <a:rPr sz="1800" b="0" dirty="0" err="1">
                <a:latin typeface="Yu Gothic"/>
              </a:rPr>
              <a:t>組織としての動き・活動報告</a:t>
            </a:r>
            <a:endParaRPr sz="1800" b="0" dirty="0">
              <a:latin typeface="Yu Gothic"/>
            </a:endParaRPr>
          </a:p>
          <a:p>
            <a:endParaRPr sz="1800" b="0" dirty="0">
              <a:latin typeface="Yu Gothic"/>
            </a:endParaRPr>
          </a:p>
          <a:p>
            <a:r>
              <a:rPr sz="1800" b="0" dirty="0">
                <a:latin typeface="Yu Gothic"/>
              </a:rPr>
              <a:t>・</a:t>
            </a:r>
            <a:r>
              <a:rPr sz="1800" b="0" dirty="0" err="1">
                <a:latin typeface="Yu Gothic"/>
              </a:rPr>
              <a:t>RI指定記事</a:t>
            </a:r>
            <a:endParaRPr sz="1800" b="0" dirty="0">
              <a:latin typeface="Yu Gothic"/>
            </a:endParaRPr>
          </a:p>
          <a:p>
            <a:r>
              <a:rPr sz="1800" b="0" dirty="0">
                <a:latin typeface="Yu Gothic"/>
              </a:rPr>
              <a:t>・</a:t>
            </a:r>
            <a:r>
              <a:rPr sz="1800" b="0" dirty="0" err="1">
                <a:latin typeface="Yu Gothic"/>
              </a:rPr>
              <a:t>特集、月間関連記事</a:t>
            </a:r>
            <a:endParaRPr sz="1800" b="0" dirty="0">
              <a:latin typeface="Yu Gothic"/>
            </a:endParaRPr>
          </a:p>
          <a:p>
            <a:r>
              <a:rPr sz="1800" b="0" dirty="0">
                <a:latin typeface="Yu Gothic"/>
              </a:rPr>
              <a:t>・</a:t>
            </a:r>
            <a:r>
              <a:rPr sz="1800" b="0" dirty="0" err="1">
                <a:latin typeface="Yu Gothic"/>
              </a:rPr>
              <a:t>地区・クラブの奉仕活動</a:t>
            </a:r>
            <a:endParaRPr sz="1800" b="0" dirty="0">
              <a:latin typeface="Yu Gothic"/>
            </a:endParaRPr>
          </a:p>
          <a:p>
            <a:endParaRPr sz="1800" b="0" dirty="0">
              <a:latin typeface="Yu Gothic"/>
            </a:endParaRPr>
          </a:p>
          <a:p>
            <a:r>
              <a:rPr sz="1800" b="0" dirty="0" err="1">
                <a:latin typeface="Yu Gothic"/>
              </a:rPr>
              <a:t>他クラブの活動からヒントを得る</a:t>
            </a:r>
            <a:endParaRPr sz="1800" b="0" dirty="0">
              <a:latin typeface="Yu Gothic"/>
            </a:endParaRPr>
          </a:p>
        </p:txBody>
      </p:sp>
      <p:sp>
        <p:nvSpPr>
          <p:cNvPr id="8" name="Shape 6"/>
          <p:cNvSpPr/>
          <p:nvPr/>
        </p:nvSpPr>
        <p:spPr>
          <a:xfrm>
            <a:off x="6583680" y="1463040"/>
            <a:ext cx="4754880" cy="4480560"/>
          </a:xfrm>
          <a:prstGeom prst="rect">
            <a:avLst/>
          </a:prstGeom>
          <a:solidFill>
            <a:srgbClr val="FFFFFF"/>
          </a:solidFill>
          <a:ln w="12700">
            <a:solidFill>
              <a:srgbClr val="999999"/>
            </a:solidFill>
            <a:prstDash val="solid"/>
          </a:ln>
        </p:spPr>
        <p:txBody>
          <a:bodyPr/>
          <a:lstStyle/>
          <a:p>
            <a:endParaRPr/>
          </a:p>
        </p:txBody>
      </p:sp>
      <p:sp>
        <p:nvSpPr>
          <p:cNvPr id="9" name="Shape 7"/>
          <p:cNvSpPr/>
          <p:nvPr/>
        </p:nvSpPr>
        <p:spPr>
          <a:xfrm>
            <a:off x="6583680" y="1463040"/>
            <a:ext cx="4754880" cy="594360"/>
          </a:xfrm>
          <a:prstGeom prst="rect">
            <a:avLst/>
          </a:prstGeom>
          <a:solidFill>
            <a:srgbClr val="E9A914"/>
          </a:solidFill>
          <a:ln w="12700">
            <a:solidFill>
              <a:srgbClr val="E9A914"/>
            </a:solidFill>
            <a:prstDash val="solid"/>
          </a:ln>
        </p:spPr>
        <p:txBody>
          <a:bodyPr/>
          <a:lstStyle/>
          <a:p>
            <a:endParaRPr/>
          </a:p>
        </p:txBody>
      </p:sp>
      <p:sp>
        <p:nvSpPr>
          <p:cNvPr id="10" name="Text 8"/>
          <p:cNvSpPr/>
          <p:nvPr/>
        </p:nvSpPr>
        <p:spPr>
          <a:xfrm>
            <a:off x="6766560" y="1618488"/>
            <a:ext cx="4389120" cy="274320"/>
          </a:xfrm>
          <a:prstGeom prst="rect">
            <a:avLst/>
          </a:prstGeom>
          <a:noFill/>
          <a:ln/>
        </p:spPr>
        <p:txBody>
          <a:bodyPr wrap="square" lIns="635" tIns="635" rIns="635" bIns="635" rtlCol="0" anchor="ctr">
            <a:normAutofit fontScale="85000" lnSpcReduction="20000"/>
          </a:bodyPr>
          <a:lstStyle/>
          <a:p>
            <a:pPr algn="ctr"/>
            <a:r>
              <a:rPr sz="2400" b="1">
                <a:latin typeface="Yu Gothic"/>
              </a:rPr>
              <a:t>縦組み</a:t>
            </a:r>
          </a:p>
        </p:txBody>
      </p:sp>
      <p:sp>
        <p:nvSpPr>
          <p:cNvPr id="11" name="Text 9"/>
          <p:cNvSpPr/>
          <p:nvPr/>
        </p:nvSpPr>
        <p:spPr>
          <a:xfrm>
            <a:off x="6858000" y="2377440"/>
            <a:ext cx="4206240" cy="3474720"/>
          </a:xfrm>
          <a:prstGeom prst="rect">
            <a:avLst/>
          </a:prstGeom>
          <a:noFill/>
          <a:ln/>
        </p:spPr>
        <p:txBody>
          <a:bodyPr wrap="square" lIns="635" tIns="635" rIns="635" bIns="635" rtlCol="0" anchor="ctr">
            <a:normAutofit/>
          </a:bodyPr>
          <a:lstStyle/>
          <a:p>
            <a:r>
              <a:rPr sz="1800" b="0">
                <a:latin typeface="Yu Gothic"/>
              </a:rPr>
              <a:t>個人の声・文化・経験</a:t>
            </a:r>
          </a:p>
          <a:p>
            <a:endParaRPr sz="1800" b="0">
              <a:latin typeface="Yu Gothic"/>
            </a:endParaRPr>
          </a:p>
          <a:p>
            <a:r>
              <a:rPr sz="1800" b="0">
                <a:latin typeface="Yu Gothic"/>
              </a:rPr>
              <a:t>・講演録、卓話</a:t>
            </a:r>
          </a:p>
          <a:p>
            <a:r>
              <a:rPr sz="1800" b="0">
                <a:latin typeface="Yu Gothic"/>
              </a:rPr>
              <a:t>・経験談、エッセー</a:t>
            </a:r>
          </a:p>
          <a:p>
            <a:r>
              <a:rPr sz="1800" b="0">
                <a:latin typeface="Yu Gothic"/>
              </a:rPr>
              <a:t>・俳句、短歌、川柳</a:t>
            </a:r>
          </a:p>
          <a:p>
            <a:endParaRPr sz="1800" b="0">
              <a:latin typeface="Yu Gothic"/>
            </a:endParaRPr>
          </a:p>
          <a:p>
            <a:r>
              <a:rPr sz="1800" b="0">
                <a:latin typeface="Yu Gothic"/>
              </a:rPr>
              <a:t>会員同士の心の交流を深める</a:t>
            </a:r>
          </a:p>
        </p:txBody>
      </p:sp>
      <p:sp>
        <p:nvSpPr>
          <p:cNvPr id="12" name="Shape 10"/>
          <p:cNvSpPr/>
          <p:nvPr/>
        </p:nvSpPr>
        <p:spPr>
          <a:xfrm>
            <a:off x="6080760" y="1325880"/>
            <a:ext cx="0" cy="4800600"/>
          </a:xfrm>
          <a:prstGeom prst="line">
            <a:avLst/>
          </a:prstGeom>
          <a:noFill/>
          <a:ln w="12700">
            <a:solidFill>
              <a:srgbClr val="BBBBBB"/>
            </a:solidFill>
            <a:prstDash val="solid"/>
          </a:ln>
        </p:spPr>
        <p:txBody>
          <a:bodyPr/>
          <a:lstStyle/>
          <a:p>
            <a:endParaRPr/>
          </a:p>
        </p:txBody>
      </p:sp>
      <p:sp>
        <p:nvSpPr>
          <p:cNvPr id="13" name="Text 11"/>
          <p:cNvSpPr/>
          <p:nvPr/>
        </p:nvSpPr>
        <p:spPr>
          <a:xfrm>
            <a:off x="10927080" y="6583680"/>
            <a:ext cx="914400" cy="137160"/>
          </a:xfrm>
          <a:prstGeom prst="rect">
            <a:avLst/>
          </a:prstGeom>
          <a:noFill/>
          <a:ln/>
        </p:spPr>
        <p:txBody>
          <a:bodyPr wrap="square" lIns="0" tIns="0" rIns="0" bIns="0" rtlCol="0" anchor="ctr"/>
          <a:lstStyle/>
          <a:p>
            <a:endParaRPr/>
          </a:p>
        </p:txBody>
      </p:sp>
      <p:sp>
        <p:nvSpPr>
          <p:cNvPr id="14" name="Text 12"/>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4</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20040"/>
            <a:ext cx="11155680" cy="411480"/>
          </a:xfrm>
          <a:prstGeom prst="rect">
            <a:avLst/>
          </a:prstGeom>
          <a:noFill/>
          <a:ln/>
        </p:spPr>
        <p:txBody>
          <a:bodyPr wrap="square" lIns="0" tIns="0" rIns="0" bIns="0" rtlCol="0" anchor="ctr">
            <a:normAutofit/>
          </a:bodyPr>
          <a:lstStyle/>
          <a:p>
            <a:r>
              <a:rPr sz="2700" b="1">
                <a:latin typeface="Yu Gothic"/>
              </a:rPr>
              <a:t>クラブのストーリーを全国へ：投稿原稿のポイント</a:t>
            </a:r>
          </a:p>
        </p:txBody>
      </p:sp>
      <p:sp>
        <p:nvSpPr>
          <p:cNvPr id="3" name="Text 1"/>
          <p:cNvSpPr/>
          <p:nvPr/>
        </p:nvSpPr>
        <p:spPr>
          <a:xfrm>
            <a:off x="502920" y="804672"/>
            <a:ext cx="11155680" cy="320040"/>
          </a:xfrm>
          <a:prstGeom prst="rect">
            <a:avLst/>
          </a:prstGeom>
          <a:noFill/>
          <a:ln/>
        </p:spPr>
        <p:txBody>
          <a:bodyPr wrap="square" lIns="0" tIns="0" rIns="0" bIns="0" rtlCol="0" anchor="ctr">
            <a:normAutofit/>
          </a:bodyPr>
          <a:lstStyle/>
          <a:p>
            <a:r>
              <a:rPr sz="1800" b="0">
                <a:latin typeface="Yu Gothic"/>
              </a:rPr>
              <a:t>単なる報告ではなく、読者が「参考にしたい」と思えるストーリーに。</a:t>
            </a:r>
          </a:p>
        </p:txBody>
      </p:sp>
      <p:sp>
        <p:nvSpPr>
          <p:cNvPr id="4" name="Shape 2"/>
          <p:cNvSpPr/>
          <p:nvPr/>
        </p:nvSpPr>
        <p:spPr>
          <a:xfrm>
            <a:off x="502920" y="1124712"/>
            <a:ext cx="11155680" cy="0"/>
          </a:xfrm>
          <a:prstGeom prst="line">
            <a:avLst/>
          </a:prstGeom>
          <a:noFill/>
          <a:ln w="12700">
            <a:solidFill>
              <a:srgbClr val="6B7280">
                <a:alpha val="60000"/>
              </a:srgbClr>
            </a:solidFill>
            <a:prstDash val="solid"/>
          </a:ln>
        </p:spPr>
        <p:txBody>
          <a:bodyPr/>
          <a:lstStyle/>
          <a:p>
            <a:endParaRPr/>
          </a:p>
        </p:txBody>
      </p:sp>
      <p:sp>
        <p:nvSpPr>
          <p:cNvPr id="5" name="Shape 3"/>
          <p:cNvSpPr/>
          <p:nvPr/>
        </p:nvSpPr>
        <p:spPr>
          <a:xfrm>
            <a:off x="594360" y="1600200"/>
            <a:ext cx="5212080" cy="3520440"/>
          </a:xfrm>
          <a:prstGeom prst="rect">
            <a:avLst/>
          </a:prstGeom>
          <a:solidFill>
            <a:srgbClr val="FFFFFF"/>
          </a:solidFill>
          <a:ln w="12700">
            <a:solidFill>
              <a:srgbClr val="CCCCCC"/>
            </a:solidFill>
            <a:prstDash val="solid"/>
          </a:ln>
        </p:spPr>
        <p:txBody>
          <a:bodyPr/>
          <a:lstStyle/>
          <a:p>
            <a:endParaRPr/>
          </a:p>
        </p:txBody>
      </p:sp>
      <p:sp>
        <p:nvSpPr>
          <p:cNvPr id="6" name="Shape 4"/>
          <p:cNvSpPr/>
          <p:nvPr/>
        </p:nvSpPr>
        <p:spPr>
          <a:xfrm>
            <a:off x="6355080" y="1600200"/>
            <a:ext cx="5212080" cy="3520440"/>
          </a:xfrm>
          <a:prstGeom prst="rect">
            <a:avLst/>
          </a:prstGeom>
          <a:solidFill>
            <a:srgbClr val="FFFFFF"/>
          </a:solidFill>
          <a:ln w="12700">
            <a:solidFill>
              <a:srgbClr val="CCCCCC"/>
            </a:solidFill>
            <a:prstDash val="solid"/>
          </a:ln>
        </p:spPr>
        <p:txBody>
          <a:bodyPr/>
          <a:lstStyle/>
          <a:p>
            <a:endParaRPr/>
          </a:p>
        </p:txBody>
      </p:sp>
      <p:sp>
        <p:nvSpPr>
          <p:cNvPr id="7" name="Shape 5"/>
          <p:cNvSpPr/>
          <p:nvPr/>
        </p:nvSpPr>
        <p:spPr>
          <a:xfrm>
            <a:off x="594360" y="1600200"/>
            <a:ext cx="5212080" cy="0"/>
          </a:xfrm>
          <a:prstGeom prst="line">
            <a:avLst/>
          </a:prstGeom>
          <a:noFill/>
          <a:ln w="12700">
            <a:solidFill>
              <a:srgbClr val="0E5A97"/>
            </a:solidFill>
            <a:prstDash val="solid"/>
          </a:ln>
        </p:spPr>
        <p:txBody>
          <a:bodyPr/>
          <a:lstStyle/>
          <a:p>
            <a:endParaRPr/>
          </a:p>
        </p:txBody>
      </p:sp>
      <p:sp>
        <p:nvSpPr>
          <p:cNvPr id="8" name="Shape 6"/>
          <p:cNvSpPr/>
          <p:nvPr/>
        </p:nvSpPr>
        <p:spPr>
          <a:xfrm>
            <a:off x="6355080" y="1600200"/>
            <a:ext cx="5212080" cy="0"/>
          </a:xfrm>
          <a:prstGeom prst="line">
            <a:avLst/>
          </a:prstGeom>
          <a:noFill/>
          <a:ln w="12700">
            <a:solidFill>
              <a:srgbClr val="B14545"/>
            </a:solidFill>
            <a:prstDash val="solid"/>
          </a:ln>
        </p:spPr>
        <p:txBody>
          <a:bodyPr/>
          <a:lstStyle/>
          <a:p>
            <a:endParaRPr/>
          </a:p>
        </p:txBody>
      </p:sp>
      <p:sp>
        <p:nvSpPr>
          <p:cNvPr id="9" name="Text 7"/>
          <p:cNvSpPr/>
          <p:nvPr/>
        </p:nvSpPr>
        <p:spPr>
          <a:xfrm>
            <a:off x="1325880" y="1828800"/>
            <a:ext cx="3840480" cy="320040"/>
          </a:xfrm>
          <a:prstGeom prst="rect">
            <a:avLst/>
          </a:prstGeom>
          <a:noFill/>
          <a:ln/>
        </p:spPr>
        <p:txBody>
          <a:bodyPr wrap="square" lIns="635" tIns="635" rIns="635" bIns="635" rtlCol="0" anchor="ctr">
            <a:normAutofit lnSpcReduction="10000"/>
          </a:bodyPr>
          <a:lstStyle/>
          <a:p>
            <a:pPr algn="ctr"/>
            <a:r>
              <a:rPr sz="2200" b="1">
                <a:latin typeface="Yu Gothic"/>
              </a:rPr>
              <a:t>掲載されやすい記事</a:t>
            </a:r>
          </a:p>
        </p:txBody>
      </p:sp>
      <p:sp>
        <p:nvSpPr>
          <p:cNvPr id="10" name="Text 8"/>
          <p:cNvSpPr/>
          <p:nvPr/>
        </p:nvSpPr>
        <p:spPr>
          <a:xfrm>
            <a:off x="7315200" y="1828800"/>
            <a:ext cx="3474720" cy="320040"/>
          </a:xfrm>
          <a:prstGeom prst="rect">
            <a:avLst/>
          </a:prstGeom>
          <a:noFill/>
          <a:ln/>
        </p:spPr>
        <p:txBody>
          <a:bodyPr wrap="square" lIns="635" tIns="635" rIns="635" bIns="635" rtlCol="0" anchor="ctr">
            <a:normAutofit lnSpcReduction="10000"/>
          </a:bodyPr>
          <a:lstStyle/>
          <a:p>
            <a:pPr algn="ctr"/>
            <a:r>
              <a:rPr sz="2200" b="1">
                <a:latin typeface="Yu Gothic"/>
              </a:rPr>
              <a:t>残念な原稿</a:t>
            </a:r>
          </a:p>
        </p:txBody>
      </p:sp>
      <p:sp>
        <p:nvSpPr>
          <p:cNvPr id="11" name="Text 9"/>
          <p:cNvSpPr/>
          <p:nvPr/>
        </p:nvSpPr>
        <p:spPr>
          <a:xfrm>
            <a:off x="914400" y="2423160"/>
            <a:ext cx="4389120" cy="2377440"/>
          </a:xfrm>
          <a:prstGeom prst="rect">
            <a:avLst/>
          </a:prstGeom>
          <a:noFill/>
          <a:ln/>
        </p:spPr>
        <p:txBody>
          <a:bodyPr wrap="square" lIns="635" tIns="635" rIns="635" bIns="635" rtlCol="0" anchor="ctr">
            <a:normAutofit/>
          </a:bodyPr>
          <a:lstStyle/>
          <a:p>
            <a:r>
              <a:rPr sz="1700" b="0">
                <a:latin typeface="Yu Gothic"/>
              </a:rPr>
              <a:t>1. 活動のきっかけ</a:t>
            </a:r>
          </a:p>
          <a:p>
            <a:r>
              <a:rPr sz="1700" b="0">
                <a:latin typeface="Yu Gothic"/>
              </a:rPr>
              <a:t>地域のどんな課題に向き合ったか</a:t>
            </a:r>
          </a:p>
          <a:p>
            <a:endParaRPr sz="1700" b="0">
              <a:latin typeface="Yu Gothic"/>
            </a:endParaRPr>
          </a:p>
          <a:p>
            <a:r>
              <a:rPr sz="1700" b="0">
                <a:latin typeface="Yu Gothic"/>
              </a:rPr>
              <a:t>2. 行動と専門性</a:t>
            </a:r>
          </a:p>
          <a:p>
            <a:r>
              <a:rPr sz="1700" b="0">
                <a:latin typeface="Yu Gothic"/>
              </a:rPr>
              <a:t>会員の知識や経験をどう生かしたか</a:t>
            </a:r>
          </a:p>
          <a:p>
            <a:endParaRPr sz="1700" b="0">
              <a:latin typeface="Yu Gothic"/>
            </a:endParaRPr>
          </a:p>
          <a:p>
            <a:r>
              <a:rPr sz="1700" b="0">
                <a:latin typeface="Yu Gothic"/>
              </a:rPr>
              <a:t>3. 変化</a:t>
            </a:r>
          </a:p>
          <a:p>
            <a:r>
              <a:rPr sz="1700" b="0">
                <a:latin typeface="Yu Gothic"/>
              </a:rPr>
              <a:t>地域や参加者にどんな変化が生まれたか</a:t>
            </a:r>
          </a:p>
        </p:txBody>
      </p:sp>
      <p:sp>
        <p:nvSpPr>
          <p:cNvPr id="12" name="Text 10"/>
          <p:cNvSpPr/>
          <p:nvPr/>
        </p:nvSpPr>
        <p:spPr>
          <a:xfrm>
            <a:off x="6720840" y="2423160"/>
            <a:ext cx="4389120" cy="2468880"/>
          </a:xfrm>
          <a:prstGeom prst="rect">
            <a:avLst/>
          </a:prstGeom>
          <a:noFill/>
          <a:ln/>
        </p:spPr>
        <p:txBody>
          <a:bodyPr wrap="square" lIns="635" tIns="635" rIns="635" bIns="635" rtlCol="0" anchor="ctr">
            <a:normAutofit/>
          </a:bodyPr>
          <a:lstStyle/>
          <a:p>
            <a:r>
              <a:rPr sz="1700" b="0">
                <a:latin typeface="Yu Gothic"/>
              </a:rPr>
              <a:t>× 来賓の肩書き・名前の羅列</a:t>
            </a:r>
          </a:p>
          <a:p>
            <a:endParaRPr sz="1700" b="0">
              <a:latin typeface="Yu Gothic"/>
            </a:endParaRPr>
          </a:p>
          <a:p>
            <a:r>
              <a:rPr sz="1700" b="0">
                <a:latin typeface="Yu Gothic"/>
              </a:rPr>
              <a:t>× プログラム内容だけの報告</a:t>
            </a:r>
          </a:p>
          <a:p>
            <a:endParaRPr sz="1700" b="0">
              <a:latin typeface="Yu Gothic"/>
            </a:endParaRPr>
          </a:p>
          <a:p>
            <a:r>
              <a:rPr sz="1700" b="0">
                <a:latin typeface="Yu Gothic"/>
              </a:rPr>
              <a:t>× 長文で要点が分かりにくい</a:t>
            </a:r>
          </a:p>
        </p:txBody>
      </p:sp>
      <p:sp>
        <p:nvSpPr>
          <p:cNvPr id="13" name="Shape 11"/>
          <p:cNvSpPr/>
          <p:nvPr/>
        </p:nvSpPr>
        <p:spPr>
          <a:xfrm>
            <a:off x="640080" y="5715000"/>
            <a:ext cx="10927080" cy="548640"/>
          </a:xfrm>
          <a:prstGeom prst="rect">
            <a:avLst/>
          </a:prstGeom>
          <a:solidFill>
            <a:srgbClr val="FFF9E6"/>
          </a:solidFill>
          <a:ln w="12700">
            <a:solidFill>
              <a:srgbClr val="D4A21E"/>
            </a:solidFill>
            <a:prstDash val="solid"/>
          </a:ln>
        </p:spPr>
        <p:txBody>
          <a:bodyPr/>
          <a:lstStyle/>
          <a:p>
            <a:endParaRPr/>
          </a:p>
        </p:txBody>
      </p:sp>
      <p:sp>
        <p:nvSpPr>
          <p:cNvPr id="14" name="Text 12"/>
          <p:cNvSpPr/>
          <p:nvPr/>
        </p:nvSpPr>
        <p:spPr>
          <a:xfrm>
            <a:off x="914400" y="5870448"/>
            <a:ext cx="10332720" cy="228600"/>
          </a:xfrm>
          <a:prstGeom prst="rect">
            <a:avLst/>
          </a:prstGeom>
          <a:noFill/>
          <a:ln/>
        </p:spPr>
        <p:txBody>
          <a:bodyPr wrap="square" lIns="635" tIns="635" rIns="635" bIns="635" rtlCol="0" anchor="ctr">
            <a:normAutofit fontScale="85000" lnSpcReduction="10000"/>
          </a:bodyPr>
          <a:lstStyle/>
          <a:p>
            <a:pPr algn="ctr"/>
            <a:r>
              <a:rPr sz="1900" b="1">
                <a:latin typeface="Yu Gothic"/>
              </a:rPr>
              <a:t>投稿は活動後1カ月以内に。やさしい言葉で、説明を添えて。</a:t>
            </a:r>
          </a:p>
        </p:txBody>
      </p:sp>
      <p:sp>
        <p:nvSpPr>
          <p:cNvPr id="15" name="Text 13"/>
          <p:cNvSpPr/>
          <p:nvPr/>
        </p:nvSpPr>
        <p:spPr>
          <a:xfrm>
            <a:off x="10927080" y="6583680"/>
            <a:ext cx="914400" cy="137160"/>
          </a:xfrm>
          <a:prstGeom prst="rect">
            <a:avLst/>
          </a:prstGeom>
          <a:noFill/>
          <a:ln/>
        </p:spPr>
        <p:txBody>
          <a:bodyPr wrap="square" lIns="0" tIns="0" rIns="0" bIns="0" rtlCol="0" anchor="ctr"/>
          <a:lstStyle/>
          <a:p>
            <a:endParaRPr/>
          </a:p>
        </p:txBody>
      </p:sp>
      <p:sp>
        <p:nvSpPr>
          <p:cNvPr id="16" name="Text 14"/>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5</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20040"/>
            <a:ext cx="11155680" cy="411480"/>
          </a:xfrm>
          <a:prstGeom prst="rect">
            <a:avLst/>
          </a:prstGeom>
          <a:noFill/>
          <a:ln/>
        </p:spPr>
        <p:txBody>
          <a:bodyPr wrap="square" lIns="0" tIns="0" rIns="0" bIns="0" rtlCol="0" anchor="ctr">
            <a:normAutofit lnSpcReduction="10000"/>
          </a:bodyPr>
          <a:lstStyle/>
          <a:p>
            <a:r>
              <a:rPr sz="2800" b="1">
                <a:latin typeface="Yu Gothic"/>
              </a:rPr>
              <a:t>奉仕の熱量を伝える撮影のポイント</a:t>
            </a:r>
          </a:p>
        </p:txBody>
      </p:sp>
      <p:sp>
        <p:nvSpPr>
          <p:cNvPr id="3" name="Text 1"/>
          <p:cNvSpPr/>
          <p:nvPr/>
        </p:nvSpPr>
        <p:spPr>
          <a:xfrm>
            <a:off x="502920" y="804672"/>
            <a:ext cx="11155680" cy="320040"/>
          </a:xfrm>
          <a:prstGeom prst="rect">
            <a:avLst/>
          </a:prstGeom>
          <a:noFill/>
          <a:ln/>
        </p:spPr>
        <p:txBody>
          <a:bodyPr wrap="square" lIns="0" tIns="0" rIns="0" bIns="0" rtlCol="0" anchor="ctr">
            <a:normAutofit/>
          </a:bodyPr>
          <a:lstStyle/>
          <a:p>
            <a:r>
              <a:rPr sz="1800" b="0">
                <a:latin typeface="Yu Gothic"/>
              </a:rPr>
              <a:t>活動の企画段階で「誰が、どの場面を撮るか」を決めておきましょう。</a:t>
            </a:r>
          </a:p>
        </p:txBody>
      </p:sp>
      <p:sp>
        <p:nvSpPr>
          <p:cNvPr id="4" name="Shape 2"/>
          <p:cNvSpPr/>
          <p:nvPr/>
        </p:nvSpPr>
        <p:spPr>
          <a:xfrm>
            <a:off x="502920" y="1124712"/>
            <a:ext cx="11155680" cy="0"/>
          </a:xfrm>
          <a:prstGeom prst="line">
            <a:avLst/>
          </a:prstGeom>
          <a:noFill/>
          <a:ln w="12700">
            <a:solidFill>
              <a:srgbClr val="6B7280">
                <a:alpha val="60000"/>
              </a:srgbClr>
            </a:solidFill>
            <a:prstDash val="solid"/>
          </a:ln>
        </p:spPr>
        <p:txBody>
          <a:bodyPr/>
          <a:lstStyle/>
          <a:p>
            <a:endParaRPr/>
          </a:p>
        </p:txBody>
      </p:sp>
      <p:sp>
        <p:nvSpPr>
          <p:cNvPr id="7" name="Text 4"/>
          <p:cNvSpPr/>
          <p:nvPr/>
        </p:nvSpPr>
        <p:spPr>
          <a:xfrm>
            <a:off x="868680" y="4800600"/>
            <a:ext cx="3840480" cy="228600"/>
          </a:xfrm>
          <a:prstGeom prst="rect">
            <a:avLst/>
          </a:prstGeom>
          <a:noFill/>
          <a:ln/>
        </p:spPr>
        <p:txBody>
          <a:bodyPr wrap="square" lIns="635" tIns="635" rIns="635" bIns="635" rtlCol="0" anchor="ctr">
            <a:normAutofit fontScale="85000" lnSpcReduction="20000"/>
          </a:bodyPr>
          <a:lstStyle/>
          <a:p>
            <a:pPr algn="ctr"/>
            <a:r>
              <a:rPr sz="2000" b="1">
                <a:latin typeface="Yu Gothic"/>
              </a:rPr>
              <a:t>Good Photo Checklist</a:t>
            </a:r>
          </a:p>
        </p:txBody>
      </p:sp>
      <p:sp>
        <p:nvSpPr>
          <p:cNvPr id="8" name="Text 5"/>
          <p:cNvSpPr/>
          <p:nvPr/>
        </p:nvSpPr>
        <p:spPr>
          <a:xfrm>
            <a:off x="8823959" y="1609953"/>
            <a:ext cx="3886200" cy="1696323"/>
          </a:xfrm>
          <a:prstGeom prst="rect">
            <a:avLst/>
          </a:prstGeom>
          <a:noFill/>
          <a:ln/>
        </p:spPr>
        <p:txBody>
          <a:bodyPr wrap="square" lIns="635" tIns="635" rIns="635" bIns="635" rtlCol="0" anchor="ctr">
            <a:noAutofit/>
          </a:bodyPr>
          <a:lstStyle/>
          <a:p>
            <a:r>
              <a:rPr sz="1700" b="0" dirty="0">
                <a:latin typeface="Yu Gothic"/>
              </a:rPr>
              <a:t>✓ </a:t>
            </a:r>
            <a:r>
              <a:rPr sz="1700" b="0" dirty="0" err="1">
                <a:latin typeface="Yu Gothic"/>
              </a:rPr>
              <a:t>活動中の自然な姿</a:t>
            </a:r>
            <a:endParaRPr lang="en-US" sz="1700" b="0" dirty="0">
              <a:latin typeface="Yu Gothic"/>
            </a:endParaRPr>
          </a:p>
          <a:p>
            <a:endParaRPr sz="1700" b="0" dirty="0">
              <a:latin typeface="Yu Gothic"/>
            </a:endParaRPr>
          </a:p>
          <a:p>
            <a:r>
              <a:rPr sz="1700" b="0" dirty="0">
                <a:latin typeface="Yu Gothic"/>
              </a:rPr>
              <a:t>✓ </a:t>
            </a:r>
            <a:r>
              <a:rPr sz="1700" b="0" dirty="0" err="1">
                <a:latin typeface="Yu Gothic"/>
              </a:rPr>
              <a:t>参加者の表情や動き</a:t>
            </a:r>
            <a:endParaRPr lang="en-US" sz="1700" b="0" dirty="0">
              <a:latin typeface="Yu Gothic"/>
            </a:endParaRPr>
          </a:p>
          <a:p>
            <a:endParaRPr sz="1700" b="0" dirty="0">
              <a:latin typeface="Yu Gothic"/>
            </a:endParaRPr>
          </a:p>
          <a:p>
            <a:r>
              <a:rPr sz="1700" b="0" dirty="0">
                <a:latin typeface="Yu Gothic"/>
              </a:rPr>
              <a:t>✓ </a:t>
            </a:r>
            <a:r>
              <a:rPr sz="1700" b="0" dirty="0" err="1">
                <a:latin typeface="Yu Gothic"/>
              </a:rPr>
              <a:t>会員以外の参加者も写る</a:t>
            </a:r>
            <a:endParaRPr sz="1700" b="0" dirty="0">
              <a:latin typeface="Yu Gothic"/>
            </a:endParaRPr>
          </a:p>
        </p:txBody>
      </p:sp>
      <p:sp>
        <p:nvSpPr>
          <p:cNvPr id="9" name="Text 6"/>
          <p:cNvSpPr/>
          <p:nvPr/>
        </p:nvSpPr>
        <p:spPr>
          <a:xfrm>
            <a:off x="8732520" y="3711747"/>
            <a:ext cx="2377440" cy="415084"/>
          </a:xfrm>
          <a:prstGeom prst="rect">
            <a:avLst/>
          </a:prstGeom>
          <a:noFill/>
          <a:ln/>
        </p:spPr>
        <p:txBody>
          <a:bodyPr wrap="square" lIns="635" tIns="635" rIns="635" bIns="635" rtlCol="0" anchor="ctr">
            <a:normAutofit/>
          </a:bodyPr>
          <a:lstStyle/>
          <a:p>
            <a:pPr algn="ctr"/>
            <a:r>
              <a:rPr sz="2000" b="1" dirty="0" err="1">
                <a:latin typeface="Yu Gothic"/>
              </a:rPr>
              <a:t>残念な写真</a:t>
            </a:r>
            <a:endParaRPr sz="2000" b="1" dirty="0">
              <a:latin typeface="Yu Gothic"/>
            </a:endParaRPr>
          </a:p>
        </p:txBody>
      </p:sp>
      <p:sp>
        <p:nvSpPr>
          <p:cNvPr id="10" name="Text 7"/>
          <p:cNvSpPr/>
          <p:nvPr/>
        </p:nvSpPr>
        <p:spPr>
          <a:xfrm>
            <a:off x="8823959" y="3550521"/>
            <a:ext cx="3017519" cy="3017520"/>
          </a:xfrm>
          <a:prstGeom prst="rect">
            <a:avLst/>
          </a:prstGeom>
          <a:noFill/>
          <a:ln/>
        </p:spPr>
        <p:txBody>
          <a:bodyPr wrap="square" lIns="635" tIns="635" rIns="635" bIns="635" rtlCol="0" anchor="ctr">
            <a:normAutofit/>
          </a:bodyPr>
          <a:lstStyle/>
          <a:p>
            <a:r>
              <a:rPr sz="1700" b="0" dirty="0">
                <a:latin typeface="Yu Gothic"/>
              </a:rPr>
              <a:t>× </a:t>
            </a:r>
            <a:r>
              <a:rPr sz="1700" b="0" dirty="0" err="1">
                <a:latin typeface="Yu Gothic"/>
              </a:rPr>
              <a:t>記念撮影風の集合写真だけ</a:t>
            </a:r>
            <a:endParaRPr sz="1700" b="0" dirty="0">
              <a:latin typeface="Yu Gothic"/>
            </a:endParaRPr>
          </a:p>
          <a:p>
            <a:endParaRPr sz="1700" b="0" dirty="0">
              <a:latin typeface="Yu Gothic"/>
            </a:endParaRPr>
          </a:p>
          <a:p>
            <a:r>
              <a:rPr sz="1700" b="0" dirty="0">
                <a:latin typeface="Yu Gothic"/>
              </a:rPr>
              <a:t>× </a:t>
            </a:r>
            <a:r>
              <a:rPr sz="1700" b="0" dirty="0" err="1">
                <a:latin typeface="Yu Gothic"/>
              </a:rPr>
              <a:t>懇親会・飲食の写真だけ</a:t>
            </a:r>
            <a:endParaRPr sz="1700" b="0" dirty="0">
              <a:latin typeface="Yu Gothic"/>
            </a:endParaRPr>
          </a:p>
          <a:p>
            <a:endParaRPr sz="1700" b="0" dirty="0">
              <a:latin typeface="Yu Gothic"/>
            </a:endParaRPr>
          </a:p>
          <a:p>
            <a:r>
              <a:rPr sz="1700" b="0" dirty="0">
                <a:latin typeface="Yu Gothic"/>
              </a:rPr>
              <a:t>× </a:t>
            </a:r>
            <a:r>
              <a:rPr sz="1700" b="0" dirty="0" err="1">
                <a:latin typeface="Yu Gothic"/>
              </a:rPr>
              <a:t>後ろ姿ばかり</a:t>
            </a:r>
            <a:endParaRPr sz="1700" b="0" dirty="0">
              <a:latin typeface="Yu Gothic"/>
            </a:endParaRPr>
          </a:p>
          <a:p>
            <a:endParaRPr sz="1700" b="0" dirty="0">
              <a:latin typeface="Yu Gothic"/>
            </a:endParaRPr>
          </a:p>
          <a:p>
            <a:r>
              <a:rPr sz="1700" b="0" dirty="0">
                <a:latin typeface="Yu Gothic"/>
              </a:rPr>
              <a:t>× </a:t>
            </a:r>
            <a:r>
              <a:rPr sz="1700" b="0" dirty="0" err="1">
                <a:latin typeface="Yu Gothic"/>
              </a:rPr>
              <a:t>参加者が会員だけ</a:t>
            </a:r>
            <a:endParaRPr sz="1700" b="0" dirty="0">
              <a:latin typeface="Yu Gothic"/>
            </a:endParaRPr>
          </a:p>
        </p:txBody>
      </p:sp>
      <p:sp>
        <p:nvSpPr>
          <p:cNvPr id="11" name="Shape 8"/>
          <p:cNvSpPr/>
          <p:nvPr/>
        </p:nvSpPr>
        <p:spPr>
          <a:xfrm>
            <a:off x="8549640" y="1508760"/>
            <a:ext cx="0" cy="4480560"/>
          </a:xfrm>
          <a:prstGeom prst="line">
            <a:avLst/>
          </a:prstGeom>
          <a:noFill/>
          <a:ln w="12700">
            <a:solidFill>
              <a:srgbClr val="BBBBBB"/>
            </a:solidFill>
            <a:prstDash val="solid"/>
          </a:ln>
        </p:spPr>
        <p:txBody>
          <a:bodyPr/>
          <a:lstStyle/>
          <a:p>
            <a:endParaRPr/>
          </a:p>
        </p:txBody>
      </p:sp>
      <p:sp>
        <p:nvSpPr>
          <p:cNvPr id="12" name="Text 9"/>
          <p:cNvSpPr/>
          <p:nvPr/>
        </p:nvSpPr>
        <p:spPr>
          <a:xfrm>
            <a:off x="10927080" y="6583680"/>
            <a:ext cx="914400" cy="137160"/>
          </a:xfrm>
          <a:prstGeom prst="rect">
            <a:avLst/>
          </a:prstGeom>
          <a:noFill/>
          <a:ln/>
        </p:spPr>
        <p:txBody>
          <a:bodyPr wrap="square" lIns="0" tIns="0" rIns="0" bIns="0" rtlCol="0" anchor="ctr"/>
          <a:lstStyle/>
          <a:p>
            <a:endParaRPr/>
          </a:p>
        </p:txBody>
      </p:sp>
      <p:sp>
        <p:nvSpPr>
          <p:cNvPr id="13" name="Text 10"/>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6</a:t>
            </a:r>
            <a:endParaRPr lang="en-US" sz="700" dirty="0"/>
          </a:p>
        </p:txBody>
      </p:sp>
      <p:pic>
        <p:nvPicPr>
          <p:cNvPr id="15" name="図 14">
            <a:extLst>
              <a:ext uri="{FF2B5EF4-FFF2-40B4-BE49-F238E27FC236}">
                <a16:creationId xmlns:a16="http://schemas.microsoft.com/office/drawing/2014/main" id="{001C04CC-BBE7-FDAD-4F63-0D9C15A42D44}"/>
              </a:ext>
            </a:extLst>
          </p:cNvPr>
          <p:cNvPicPr>
            <a:picLocks noChangeAspect="1"/>
          </p:cNvPicPr>
          <p:nvPr/>
        </p:nvPicPr>
        <p:blipFill>
          <a:blip r:embed="rId3"/>
          <a:stretch>
            <a:fillRect/>
          </a:stretch>
        </p:blipFill>
        <p:spPr>
          <a:xfrm>
            <a:off x="983253" y="1504215"/>
            <a:ext cx="6727657" cy="4485105"/>
          </a:xfrm>
          <a:prstGeom prst="rect">
            <a:avLst/>
          </a:prstGeom>
        </p:spPr>
      </p:pic>
      <p:sp>
        <p:nvSpPr>
          <p:cNvPr id="16" name="Text 6">
            <a:extLst>
              <a:ext uri="{FF2B5EF4-FFF2-40B4-BE49-F238E27FC236}">
                <a16:creationId xmlns:a16="http://schemas.microsoft.com/office/drawing/2014/main" id="{830CDE7C-3340-F67B-52CC-77DAF3EAAE7B}"/>
              </a:ext>
            </a:extLst>
          </p:cNvPr>
          <p:cNvSpPr/>
          <p:nvPr/>
        </p:nvSpPr>
        <p:spPr>
          <a:xfrm>
            <a:off x="8732520" y="1270537"/>
            <a:ext cx="2148223" cy="582810"/>
          </a:xfrm>
          <a:prstGeom prst="rect">
            <a:avLst/>
          </a:prstGeom>
          <a:noFill/>
          <a:ln/>
        </p:spPr>
        <p:txBody>
          <a:bodyPr wrap="square" lIns="635" tIns="635" rIns="635" bIns="635" rtlCol="0" anchor="ctr">
            <a:normAutofit/>
          </a:bodyPr>
          <a:lstStyle/>
          <a:p>
            <a:pPr algn="ctr"/>
            <a:r>
              <a:rPr lang="ja-JP" altLang="en-US" sz="2000" b="1" dirty="0">
                <a:latin typeface="Yu Gothic"/>
              </a:rPr>
              <a:t>良い</a:t>
            </a:r>
            <a:r>
              <a:rPr sz="2000" b="1" dirty="0" err="1">
                <a:latin typeface="Yu Gothic"/>
              </a:rPr>
              <a:t>写真</a:t>
            </a:r>
            <a:endParaRPr sz="2000" b="1" dirty="0">
              <a:latin typeface="Yu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20040"/>
            <a:ext cx="11155680" cy="411480"/>
          </a:xfrm>
          <a:prstGeom prst="rect">
            <a:avLst/>
          </a:prstGeom>
          <a:noFill/>
          <a:ln/>
        </p:spPr>
        <p:txBody>
          <a:bodyPr wrap="square" lIns="0" tIns="0" rIns="0" bIns="0" rtlCol="0" anchor="ctr">
            <a:normAutofit lnSpcReduction="10000"/>
          </a:bodyPr>
          <a:lstStyle/>
          <a:p>
            <a:r>
              <a:rPr sz="2800" b="1">
                <a:latin typeface="Yu Gothic"/>
              </a:rPr>
              <a:t>トラブルを防ぐための「著作権」と「肖像権」</a:t>
            </a:r>
          </a:p>
        </p:txBody>
      </p:sp>
      <p:sp>
        <p:nvSpPr>
          <p:cNvPr id="3" name="Text 1"/>
          <p:cNvSpPr/>
          <p:nvPr/>
        </p:nvSpPr>
        <p:spPr>
          <a:xfrm>
            <a:off x="502920" y="804672"/>
            <a:ext cx="11155680" cy="320040"/>
          </a:xfrm>
          <a:prstGeom prst="rect">
            <a:avLst/>
          </a:prstGeom>
          <a:noFill/>
          <a:ln/>
        </p:spPr>
        <p:txBody>
          <a:bodyPr wrap="square" lIns="0" tIns="0" rIns="0" bIns="0" rtlCol="0" anchor="ctr">
            <a:normAutofit/>
          </a:bodyPr>
          <a:lstStyle/>
          <a:p>
            <a:r>
              <a:rPr sz="1800" b="0">
                <a:latin typeface="Yu Gothic"/>
              </a:rPr>
              <a:t>投稿はウェブサイトのフォームから。写真・原稿の同意確認を忘れずに。</a:t>
            </a:r>
          </a:p>
        </p:txBody>
      </p:sp>
      <p:sp>
        <p:nvSpPr>
          <p:cNvPr id="4" name="Shape 2"/>
          <p:cNvSpPr/>
          <p:nvPr/>
        </p:nvSpPr>
        <p:spPr>
          <a:xfrm>
            <a:off x="502920" y="1124712"/>
            <a:ext cx="11155680" cy="0"/>
          </a:xfrm>
          <a:prstGeom prst="line">
            <a:avLst/>
          </a:prstGeom>
          <a:noFill/>
          <a:ln w="12700">
            <a:solidFill>
              <a:srgbClr val="6B7280">
                <a:alpha val="60000"/>
              </a:srgbClr>
            </a:solidFill>
            <a:prstDash val="solid"/>
          </a:ln>
        </p:spPr>
        <p:txBody>
          <a:bodyPr/>
          <a:lstStyle/>
          <a:p>
            <a:endParaRPr/>
          </a:p>
        </p:txBody>
      </p:sp>
      <p:sp>
        <p:nvSpPr>
          <p:cNvPr id="5" name="Text 3"/>
          <p:cNvSpPr/>
          <p:nvPr/>
        </p:nvSpPr>
        <p:spPr>
          <a:xfrm>
            <a:off x="5029200" y="1417320"/>
            <a:ext cx="2103120" cy="320040"/>
          </a:xfrm>
          <a:prstGeom prst="rect">
            <a:avLst/>
          </a:prstGeom>
          <a:noFill/>
          <a:ln/>
        </p:spPr>
        <p:txBody>
          <a:bodyPr wrap="square" lIns="635" tIns="635" rIns="635" bIns="635" rtlCol="0" anchor="t">
            <a:normAutofit/>
          </a:bodyPr>
          <a:lstStyle/>
          <a:p>
            <a:pPr marL="0" indent="0" algn="ctr">
              <a:buNone/>
            </a:pPr>
            <a:endParaRPr lang="en-US" sz="1800" dirty="0"/>
          </a:p>
        </p:txBody>
      </p:sp>
      <p:sp>
        <p:nvSpPr>
          <p:cNvPr id="6" name="Shape 4"/>
          <p:cNvSpPr/>
          <p:nvPr/>
        </p:nvSpPr>
        <p:spPr>
          <a:xfrm>
            <a:off x="6089904" y="1783080"/>
            <a:ext cx="0" cy="4206240"/>
          </a:xfrm>
          <a:prstGeom prst="line">
            <a:avLst/>
          </a:prstGeom>
          <a:noFill/>
          <a:ln w="12700">
            <a:solidFill>
              <a:srgbClr val="D4A21E"/>
            </a:solidFill>
            <a:prstDash val="solid"/>
          </a:ln>
        </p:spPr>
        <p:txBody>
          <a:bodyPr/>
          <a:lstStyle/>
          <a:p>
            <a:endParaRPr/>
          </a:p>
        </p:txBody>
      </p:sp>
      <p:sp>
        <p:nvSpPr>
          <p:cNvPr id="7" name="Text 5"/>
          <p:cNvSpPr/>
          <p:nvPr/>
        </p:nvSpPr>
        <p:spPr>
          <a:xfrm>
            <a:off x="2377440" y="1463040"/>
            <a:ext cx="731520" cy="502920"/>
          </a:xfrm>
          <a:prstGeom prst="rect">
            <a:avLst/>
          </a:prstGeom>
          <a:noFill/>
          <a:ln/>
        </p:spPr>
        <p:txBody>
          <a:bodyPr wrap="square" lIns="635" tIns="635" rIns="635" bIns="635" rtlCol="0" anchor="ctr">
            <a:normAutofit/>
          </a:bodyPr>
          <a:lstStyle/>
          <a:p>
            <a:pPr marL="0" indent="0" algn="ctr">
              <a:buNone/>
            </a:pPr>
            <a:r>
              <a:rPr lang="en-US" sz="2800" b="1" dirty="0">
                <a:solidFill>
                  <a:srgbClr val="0E5A97"/>
                </a:solidFill>
                <a:latin typeface="Yu Gothic" pitchFamily="34" charset="0"/>
                <a:ea typeface="Yu Gothic" pitchFamily="34" charset="-122"/>
                <a:cs typeface="Yu Gothic" pitchFamily="34" charset="-120"/>
              </a:rPr>
              <a:t>🔒</a:t>
            </a:r>
            <a:endParaRPr lang="en-US" sz="2800" dirty="0"/>
          </a:p>
        </p:txBody>
      </p:sp>
      <p:sp>
        <p:nvSpPr>
          <p:cNvPr id="8" name="Text 6"/>
          <p:cNvSpPr/>
          <p:nvPr/>
        </p:nvSpPr>
        <p:spPr>
          <a:xfrm>
            <a:off x="1691640" y="2148840"/>
            <a:ext cx="2468880" cy="320040"/>
          </a:xfrm>
          <a:prstGeom prst="rect">
            <a:avLst/>
          </a:prstGeom>
          <a:noFill/>
          <a:ln/>
        </p:spPr>
        <p:txBody>
          <a:bodyPr wrap="square" lIns="635" tIns="635" rIns="635" bIns="635" rtlCol="0" anchor="ctr">
            <a:normAutofit lnSpcReduction="10000"/>
          </a:bodyPr>
          <a:lstStyle/>
          <a:p>
            <a:pPr algn="ctr"/>
            <a:r>
              <a:rPr sz="2200" b="1" dirty="0" err="1">
                <a:latin typeface="Yu Gothic"/>
              </a:rPr>
              <a:t>著作権</a:t>
            </a:r>
            <a:endParaRPr sz="2200" b="1" dirty="0">
              <a:latin typeface="Yu Gothic"/>
            </a:endParaRPr>
          </a:p>
        </p:txBody>
      </p:sp>
      <p:sp>
        <p:nvSpPr>
          <p:cNvPr id="9" name="Text 7"/>
          <p:cNvSpPr/>
          <p:nvPr/>
        </p:nvSpPr>
        <p:spPr>
          <a:xfrm>
            <a:off x="960120" y="2743200"/>
            <a:ext cx="4480560" cy="2468880"/>
          </a:xfrm>
          <a:prstGeom prst="rect">
            <a:avLst/>
          </a:prstGeom>
          <a:noFill/>
          <a:ln/>
        </p:spPr>
        <p:txBody>
          <a:bodyPr wrap="square" lIns="635" tIns="635" rIns="635" bIns="635" rtlCol="0" anchor="ctr">
            <a:normAutofit/>
          </a:bodyPr>
          <a:lstStyle/>
          <a:p>
            <a:r>
              <a:rPr sz="1700" b="0" dirty="0" err="1">
                <a:latin typeface="Yu Gothic"/>
              </a:rPr>
              <a:t>対象：写真・文章などの創作物</a:t>
            </a:r>
            <a:endParaRPr sz="1700" b="0" dirty="0">
              <a:latin typeface="Yu Gothic"/>
            </a:endParaRPr>
          </a:p>
          <a:p>
            <a:endParaRPr sz="1700" b="0" dirty="0">
              <a:latin typeface="Yu Gothic"/>
            </a:endParaRPr>
          </a:p>
          <a:p>
            <a:r>
              <a:rPr sz="1700" b="0" dirty="0" err="1">
                <a:latin typeface="Yu Gothic"/>
              </a:rPr>
              <a:t>注意：会員以外の撮影写真やSNS画像は、必ず許可を得る</a:t>
            </a:r>
            <a:endParaRPr sz="1700" b="0" dirty="0">
              <a:latin typeface="Yu Gothic"/>
            </a:endParaRPr>
          </a:p>
          <a:p>
            <a:endParaRPr sz="1700" b="0" dirty="0">
              <a:latin typeface="Yu Gothic"/>
            </a:endParaRPr>
          </a:p>
          <a:p>
            <a:r>
              <a:rPr sz="1700" b="0" dirty="0" err="1">
                <a:latin typeface="Yu Gothic"/>
              </a:rPr>
              <a:t>二次利用：友の記事を使う際は編集部へ確認し、出典を明記</a:t>
            </a:r>
            <a:endParaRPr sz="1700" b="0" dirty="0">
              <a:latin typeface="Yu Gothic"/>
            </a:endParaRPr>
          </a:p>
        </p:txBody>
      </p:sp>
      <p:sp>
        <p:nvSpPr>
          <p:cNvPr id="10" name="Text 8"/>
          <p:cNvSpPr/>
          <p:nvPr/>
        </p:nvSpPr>
        <p:spPr>
          <a:xfrm>
            <a:off x="8366760" y="1463040"/>
            <a:ext cx="731520" cy="502920"/>
          </a:xfrm>
          <a:prstGeom prst="rect">
            <a:avLst/>
          </a:prstGeom>
          <a:noFill/>
          <a:ln/>
        </p:spPr>
        <p:txBody>
          <a:bodyPr wrap="square" lIns="635" tIns="635" rIns="635" bIns="635" rtlCol="0" anchor="ctr">
            <a:normAutofit/>
          </a:bodyPr>
          <a:lstStyle/>
          <a:p>
            <a:pPr marL="0" indent="0" algn="ctr">
              <a:buNone/>
            </a:pPr>
            <a:r>
              <a:rPr lang="en-US" sz="2800" b="1" dirty="0">
                <a:solidFill>
                  <a:srgbClr val="D4A21E"/>
                </a:solidFill>
                <a:latin typeface="Yu Gothic" pitchFamily="34" charset="0"/>
                <a:ea typeface="Yu Gothic" pitchFamily="34" charset="-122"/>
                <a:cs typeface="Yu Gothic" pitchFamily="34" charset="-120"/>
              </a:rPr>
              <a:t>🛡️</a:t>
            </a:r>
            <a:endParaRPr lang="en-US" sz="2800" dirty="0"/>
          </a:p>
        </p:txBody>
      </p:sp>
      <p:sp>
        <p:nvSpPr>
          <p:cNvPr id="11" name="Text 9"/>
          <p:cNvSpPr/>
          <p:nvPr/>
        </p:nvSpPr>
        <p:spPr>
          <a:xfrm>
            <a:off x="7543800" y="2148840"/>
            <a:ext cx="2926080" cy="320040"/>
          </a:xfrm>
          <a:prstGeom prst="rect">
            <a:avLst/>
          </a:prstGeom>
          <a:noFill/>
          <a:ln/>
        </p:spPr>
        <p:txBody>
          <a:bodyPr wrap="square" lIns="635" tIns="635" rIns="635" bIns="635" rtlCol="0" anchor="ctr">
            <a:normAutofit lnSpcReduction="10000"/>
          </a:bodyPr>
          <a:lstStyle/>
          <a:p>
            <a:pPr algn="ctr"/>
            <a:r>
              <a:rPr sz="2200" b="1">
                <a:latin typeface="Yu Gothic"/>
              </a:rPr>
              <a:t>肖像権</a:t>
            </a:r>
          </a:p>
        </p:txBody>
      </p:sp>
      <p:sp>
        <p:nvSpPr>
          <p:cNvPr id="12" name="Text 10"/>
          <p:cNvSpPr/>
          <p:nvPr/>
        </p:nvSpPr>
        <p:spPr>
          <a:xfrm>
            <a:off x="6720840" y="2743200"/>
            <a:ext cx="4480560" cy="2468880"/>
          </a:xfrm>
          <a:prstGeom prst="rect">
            <a:avLst/>
          </a:prstGeom>
          <a:noFill/>
          <a:ln/>
        </p:spPr>
        <p:txBody>
          <a:bodyPr wrap="square" lIns="635" tIns="635" rIns="635" bIns="635" rtlCol="0" anchor="ctr">
            <a:normAutofit/>
          </a:bodyPr>
          <a:lstStyle/>
          <a:p>
            <a:r>
              <a:rPr sz="1700" b="0" dirty="0" err="1">
                <a:latin typeface="Yu Gothic"/>
              </a:rPr>
              <a:t>対象：個人の顔・姿・プライバシ</a:t>
            </a:r>
            <a:r>
              <a:rPr sz="1700" b="0" dirty="0">
                <a:latin typeface="Yu Gothic"/>
              </a:rPr>
              <a:t>ー</a:t>
            </a:r>
          </a:p>
          <a:p>
            <a:endParaRPr sz="1700" b="0" dirty="0">
              <a:latin typeface="Yu Gothic"/>
            </a:endParaRPr>
          </a:p>
          <a:p>
            <a:r>
              <a:rPr sz="1700" b="0" dirty="0" err="1">
                <a:latin typeface="Yu Gothic"/>
              </a:rPr>
              <a:t>注意：アップで写る人には使用許諾を得る</a:t>
            </a:r>
            <a:endParaRPr sz="1700" b="0" dirty="0">
              <a:latin typeface="Yu Gothic"/>
            </a:endParaRPr>
          </a:p>
          <a:p>
            <a:endParaRPr sz="1700" b="0" dirty="0">
              <a:latin typeface="Yu Gothic"/>
            </a:endParaRPr>
          </a:p>
          <a:p>
            <a:r>
              <a:rPr sz="1700" b="0" dirty="0" err="1">
                <a:latin typeface="Yu Gothic"/>
              </a:rPr>
              <a:t>対策：撮影目的を明示し、子どもは保護者の了承を得る</a:t>
            </a:r>
            <a:endParaRPr sz="1700" b="0" dirty="0">
              <a:latin typeface="Yu Gothic"/>
            </a:endParaRPr>
          </a:p>
        </p:txBody>
      </p:sp>
      <p:sp>
        <p:nvSpPr>
          <p:cNvPr id="13" name="Text 11"/>
          <p:cNvSpPr/>
          <p:nvPr/>
        </p:nvSpPr>
        <p:spPr>
          <a:xfrm>
            <a:off x="10927080" y="6583680"/>
            <a:ext cx="914400" cy="137160"/>
          </a:xfrm>
          <a:prstGeom prst="rect">
            <a:avLst/>
          </a:prstGeom>
          <a:noFill/>
          <a:ln/>
        </p:spPr>
        <p:txBody>
          <a:bodyPr wrap="square" lIns="0" tIns="0" rIns="0" bIns="0" rtlCol="0" anchor="ctr"/>
          <a:lstStyle/>
          <a:p>
            <a:endParaRPr/>
          </a:p>
        </p:txBody>
      </p:sp>
      <p:sp>
        <p:nvSpPr>
          <p:cNvPr id="14" name="Text 12"/>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7</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7" name="図 26">
            <a:extLst>
              <a:ext uri="{FF2B5EF4-FFF2-40B4-BE49-F238E27FC236}">
                <a16:creationId xmlns:a16="http://schemas.microsoft.com/office/drawing/2014/main" id="{145F7EA8-1E01-5BCD-1BA5-4D287B44AFEC}"/>
              </a:ext>
            </a:extLst>
          </p:cNvPr>
          <p:cNvPicPr>
            <a:picLocks noChangeAspect="1"/>
          </p:cNvPicPr>
          <p:nvPr/>
        </p:nvPicPr>
        <p:blipFill>
          <a:blip r:embed="rId3"/>
          <a:stretch>
            <a:fillRect/>
          </a:stretch>
        </p:blipFill>
        <p:spPr>
          <a:xfrm>
            <a:off x="3168798" y="2829507"/>
            <a:ext cx="5108448" cy="2023872"/>
          </a:xfrm>
          <a:prstGeom prst="rect">
            <a:avLst/>
          </a:prstGeom>
        </p:spPr>
      </p:pic>
      <p:sp>
        <p:nvSpPr>
          <p:cNvPr id="2" name="Text 0"/>
          <p:cNvSpPr/>
          <p:nvPr/>
        </p:nvSpPr>
        <p:spPr>
          <a:xfrm>
            <a:off x="502920" y="320040"/>
            <a:ext cx="11155680" cy="411480"/>
          </a:xfrm>
          <a:prstGeom prst="rect">
            <a:avLst/>
          </a:prstGeom>
          <a:noFill/>
          <a:ln/>
        </p:spPr>
        <p:txBody>
          <a:bodyPr wrap="square" lIns="0" tIns="0" rIns="0" bIns="0" rtlCol="0" anchor="ctr">
            <a:normAutofit lnSpcReduction="10000"/>
          </a:bodyPr>
          <a:lstStyle/>
          <a:p>
            <a:r>
              <a:rPr sz="2800" b="1">
                <a:latin typeface="Yu Gothic"/>
              </a:rPr>
              <a:t>ブランド価値を高める「公式ロゴ」のルール</a:t>
            </a:r>
          </a:p>
        </p:txBody>
      </p:sp>
      <p:sp>
        <p:nvSpPr>
          <p:cNvPr id="3" name="Text 1"/>
          <p:cNvSpPr/>
          <p:nvPr/>
        </p:nvSpPr>
        <p:spPr>
          <a:xfrm>
            <a:off x="502920" y="804672"/>
            <a:ext cx="11155680" cy="320040"/>
          </a:xfrm>
          <a:prstGeom prst="rect">
            <a:avLst/>
          </a:prstGeom>
          <a:noFill/>
          <a:ln/>
        </p:spPr>
        <p:txBody>
          <a:bodyPr wrap="square" lIns="0" tIns="0" rIns="0" bIns="0" rtlCol="0" anchor="ctr">
            <a:normAutofit/>
          </a:bodyPr>
          <a:lstStyle/>
          <a:p>
            <a:r>
              <a:rPr sz="1800" b="0">
                <a:latin typeface="Yu Gothic"/>
              </a:rPr>
              <a:t>ロータリーの活動だと、地域の人にひと目で伝えるために。</a:t>
            </a:r>
          </a:p>
        </p:txBody>
      </p:sp>
      <p:sp>
        <p:nvSpPr>
          <p:cNvPr id="4" name="Shape 2"/>
          <p:cNvSpPr/>
          <p:nvPr/>
        </p:nvSpPr>
        <p:spPr>
          <a:xfrm>
            <a:off x="502920" y="1124712"/>
            <a:ext cx="11155680" cy="0"/>
          </a:xfrm>
          <a:prstGeom prst="line">
            <a:avLst/>
          </a:prstGeom>
          <a:noFill/>
          <a:ln w="12700">
            <a:solidFill>
              <a:srgbClr val="6B7280">
                <a:alpha val="60000"/>
              </a:srgbClr>
            </a:solidFill>
            <a:prstDash val="solid"/>
          </a:ln>
        </p:spPr>
        <p:txBody>
          <a:bodyPr/>
          <a:lstStyle/>
          <a:p>
            <a:endParaRPr/>
          </a:p>
        </p:txBody>
      </p:sp>
      <p:sp>
        <p:nvSpPr>
          <p:cNvPr id="5" name="Text 3"/>
          <p:cNvSpPr/>
          <p:nvPr/>
        </p:nvSpPr>
        <p:spPr>
          <a:xfrm>
            <a:off x="2532650" y="1570118"/>
            <a:ext cx="1311442" cy="685800"/>
          </a:xfrm>
          <a:prstGeom prst="rect">
            <a:avLst/>
          </a:prstGeom>
          <a:noFill/>
          <a:ln/>
        </p:spPr>
        <p:txBody>
          <a:bodyPr wrap="square" lIns="635" tIns="635" rIns="635" bIns="635" rtlCol="0" anchor="ctr">
            <a:normAutofit/>
          </a:bodyPr>
          <a:lstStyle/>
          <a:p>
            <a:pPr marL="0" indent="0" algn="ctr">
              <a:buNone/>
            </a:pPr>
            <a:r>
              <a:rPr lang="en-US" sz="2400" b="1" dirty="0">
                <a:solidFill>
                  <a:srgbClr val="222222"/>
                </a:solidFill>
                <a:latin typeface="Yu Gothic" pitchFamily="34" charset="0"/>
                <a:ea typeface="Yu Gothic" pitchFamily="34" charset="-122"/>
                <a:cs typeface="Yu Gothic" pitchFamily="34" charset="-120"/>
              </a:rPr>
              <a:t>Rotary</a:t>
            </a:r>
            <a:endParaRPr lang="en-US" sz="3600" dirty="0"/>
          </a:p>
        </p:txBody>
      </p:sp>
      <p:sp>
        <p:nvSpPr>
          <p:cNvPr id="6" name="Text 4"/>
          <p:cNvSpPr/>
          <p:nvPr/>
        </p:nvSpPr>
        <p:spPr>
          <a:xfrm>
            <a:off x="1188720" y="2514600"/>
            <a:ext cx="1463040" cy="228600"/>
          </a:xfrm>
          <a:prstGeom prst="rect">
            <a:avLst/>
          </a:prstGeom>
          <a:noFill/>
          <a:ln/>
        </p:spPr>
        <p:txBody>
          <a:bodyPr wrap="square" lIns="635" tIns="635" rIns="635" bIns="635" rtlCol="0" anchor="ctr">
            <a:normAutofit/>
          </a:bodyPr>
          <a:lstStyle/>
          <a:p>
            <a:pPr marL="0" indent="0" algn="ctr">
              <a:buNone/>
            </a:pPr>
            <a:endParaRPr lang="en-US" sz="1100" dirty="0"/>
          </a:p>
        </p:txBody>
      </p:sp>
      <p:sp>
        <p:nvSpPr>
          <p:cNvPr id="7" name="Text 5"/>
          <p:cNvSpPr/>
          <p:nvPr/>
        </p:nvSpPr>
        <p:spPr>
          <a:xfrm>
            <a:off x="3715354" y="1702468"/>
            <a:ext cx="640080" cy="502920"/>
          </a:xfrm>
          <a:prstGeom prst="rect">
            <a:avLst/>
          </a:prstGeom>
          <a:noFill/>
          <a:ln/>
        </p:spPr>
        <p:txBody>
          <a:bodyPr wrap="square" lIns="635" tIns="635" rIns="635" bIns="635" rtlCol="0" anchor="ctr">
            <a:normAutofit/>
          </a:bodyPr>
          <a:lstStyle/>
          <a:p>
            <a:pPr marL="0" indent="0" algn="ctr">
              <a:buNone/>
            </a:pPr>
            <a:r>
              <a:rPr lang="en-US" sz="2400" b="1" dirty="0">
                <a:solidFill>
                  <a:srgbClr val="222222"/>
                </a:solidFill>
                <a:latin typeface="Yu Gothic" pitchFamily="34" charset="0"/>
                <a:ea typeface="Yu Gothic" pitchFamily="34" charset="-122"/>
                <a:cs typeface="Yu Gothic" pitchFamily="34" charset="-120"/>
              </a:rPr>
              <a:t>＋</a:t>
            </a:r>
            <a:endParaRPr lang="en-US" sz="4000" dirty="0"/>
          </a:p>
        </p:txBody>
      </p:sp>
      <p:sp>
        <p:nvSpPr>
          <p:cNvPr id="8" name="Text 6"/>
          <p:cNvSpPr/>
          <p:nvPr/>
        </p:nvSpPr>
        <p:spPr>
          <a:xfrm>
            <a:off x="4297680" y="1428147"/>
            <a:ext cx="1828800" cy="1240536"/>
          </a:xfrm>
          <a:prstGeom prst="rect">
            <a:avLst/>
          </a:prstGeom>
          <a:noFill/>
          <a:ln/>
        </p:spPr>
        <p:txBody>
          <a:bodyPr wrap="square" lIns="635" tIns="635" rIns="635" bIns="635" rtlCol="0" anchor="ctr">
            <a:normAutofit fontScale="92500"/>
          </a:bodyPr>
          <a:lstStyle/>
          <a:p>
            <a:pPr marL="0" indent="0" algn="ctr">
              <a:buNone/>
            </a:pPr>
            <a:r>
              <a:rPr lang="en-US" sz="2400" b="1" dirty="0">
                <a:solidFill>
                  <a:srgbClr val="222222"/>
                </a:solidFill>
                <a:latin typeface="Yu Gothic" pitchFamily="34" charset="0"/>
                <a:ea typeface="Yu Gothic" pitchFamily="34" charset="-122"/>
                <a:cs typeface="Yu Gothic" pitchFamily="34" charset="-120"/>
              </a:rPr>
              <a:t>「クラブ名」</a:t>
            </a:r>
            <a:endParaRPr lang="en-US" sz="1900" dirty="0"/>
          </a:p>
          <a:p>
            <a:pPr marL="0" indent="0" algn="ctr">
              <a:buNone/>
            </a:pPr>
            <a:r>
              <a:rPr lang="en-US" sz="2400" b="1" dirty="0">
                <a:solidFill>
                  <a:srgbClr val="222222"/>
                </a:solidFill>
                <a:latin typeface="Yu Gothic" pitchFamily="34" charset="0"/>
                <a:ea typeface="Yu Gothic" pitchFamily="34" charset="-122"/>
                <a:cs typeface="Yu Gothic" pitchFamily="34" charset="-120"/>
              </a:rPr>
              <a:t>または</a:t>
            </a:r>
            <a:endParaRPr lang="en-US" sz="1900" dirty="0"/>
          </a:p>
          <a:p>
            <a:pPr marL="0" indent="0" algn="ctr">
              <a:buNone/>
            </a:pPr>
            <a:r>
              <a:rPr lang="en-US" sz="2400" b="1" dirty="0">
                <a:solidFill>
                  <a:srgbClr val="222222"/>
                </a:solidFill>
                <a:latin typeface="Yu Gothic" pitchFamily="34" charset="0"/>
                <a:ea typeface="Yu Gothic" pitchFamily="34" charset="-122"/>
                <a:cs typeface="Yu Gothic" pitchFamily="34" charset="-120"/>
              </a:rPr>
              <a:t>「地区番号」</a:t>
            </a:r>
            <a:endParaRPr lang="en-US" sz="1900" dirty="0"/>
          </a:p>
        </p:txBody>
      </p:sp>
      <p:sp>
        <p:nvSpPr>
          <p:cNvPr id="9" name="Text 7"/>
          <p:cNvSpPr/>
          <p:nvPr/>
        </p:nvSpPr>
        <p:spPr>
          <a:xfrm>
            <a:off x="6092786" y="1702468"/>
            <a:ext cx="640080" cy="502920"/>
          </a:xfrm>
          <a:prstGeom prst="rect">
            <a:avLst/>
          </a:prstGeom>
          <a:noFill/>
          <a:ln/>
        </p:spPr>
        <p:txBody>
          <a:bodyPr wrap="square" lIns="635" tIns="635" rIns="635" bIns="635" rtlCol="0" anchor="ctr">
            <a:normAutofit/>
          </a:bodyPr>
          <a:lstStyle/>
          <a:p>
            <a:pPr marL="0" indent="0" algn="ctr">
              <a:buNone/>
            </a:pPr>
            <a:r>
              <a:rPr lang="en-US" sz="2400" b="1" dirty="0">
                <a:solidFill>
                  <a:srgbClr val="222222"/>
                </a:solidFill>
                <a:latin typeface="Yu Gothic" pitchFamily="34" charset="0"/>
                <a:ea typeface="Yu Gothic" pitchFamily="34" charset="-122"/>
                <a:cs typeface="Yu Gothic" pitchFamily="34" charset="-120"/>
              </a:rPr>
              <a:t>＝</a:t>
            </a:r>
            <a:endParaRPr lang="en-US" sz="4000" dirty="0"/>
          </a:p>
        </p:txBody>
      </p:sp>
      <p:sp>
        <p:nvSpPr>
          <p:cNvPr id="10" name="Text 8"/>
          <p:cNvSpPr/>
          <p:nvPr/>
        </p:nvSpPr>
        <p:spPr>
          <a:xfrm>
            <a:off x="6762943" y="1469056"/>
            <a:ext cx="1556892" cy="1005840"/>
          </a:xfrm>
          <a:prstGeom prst="rect">
            <a:avLst/>
          </a:prstGeom>
          <a:noFill/>
          <a:ln/>
        </p:spPr>
        <p:txBody>
          <a:bodyPr wrap="square" lIns="635" tIns="635" rIns="635" bIns="635" rtlCol="0" anchor="ctr">
            <a:normAutofit/>
          </a:bodyPr>
          <a:lstStyle/>
          <a:p>
            <a:pPr marL="0" indent="0" algn="ctr">
              <a:buNone/>
            </a:pPr>
            <a:r>
              <a:rPr lang="en-US" sz="2400" b="1" dirty="0">
                <a:solidFill>
                  <a:srgbClr val="222222"/>
                </a:solidFill>
                <a:latin typeface="Yu Gothic" pitchFamily="34" charset="0"/>
                <a:ea typeface="Yu Gothic" pitchFamily="34" charset="-122"/>
                <a:cs typeface="Yu Gothic" pitchFamily="34" charset="-120"/>
              </a:rPr>
              <a:t>クラブ</a:t>
            </a:r>
            <a:endParaRPr lang="en-US" sz="2700" dirty="0"/>
          </a:p>
          <a:p>
            <a:pPr marL="0" indent="0" algn="ctr">
              <a:buNone/>
            </a:pPr>
            <a:r>
              <a:rPr lang="en-US" sz="2400" b="1" dirty="0">
                <a:solidFill>
                  <a:srgbClr val="222222"/>
                </a:solidFill>
                <a:latin typeface="Yu Gothic" pitchFamily="34" charset="0"/>
                <a:ea typeface="Yu Gothic" pitchFamily="34" charset="-122"/>
                <a:cs typeface="Yu Gothic" pitchFamily="34" charset="-120"/>
              </a:rPr>
              <a:t>公式ロゴ</a:t>
            </a:r>
            <a:endParaRPr lang="en-US" sz="2700" dirty="0"/>
          </a:p>
        </p:txBody>
      </p:sp>
      <p:sp>
        <p:nvSpPr>
          <p:cNvPr id="11" name="Text 9"/>
          <p:cNvSpPr/>
          <p:nvPr/>
        </p:nvSpPr>
        <p:spPr>
          <a:xfrm>
            <a:off x="1463040" y="3337560"/>
            <a:ext cx="2103120" cy="347472"/>
          </a:xfrm>
          <a:prstGeom prst="rect">
            <a:avLst/>
          </a:prstGeom>
          <a:noFill/>
          <a:ln/>
        </p:spPr>
        <p:txBody>
          <a:bodyPr wrap="square" lIns="635" tIns="635" rIns="635" bIns="635" rtlCol="0" anchor="t">
            <a:normAutofit/>
          </a:bodyPr>
          <a:lstStyle/>
          <a:p>
            <a:pPr marL="0" indent="0" algn="ctr">
              <a:buNone/>
            </a:pPr>
            <a:endParaRPr lang="en-US" sz="1800" dirty="0"/>
          </a:p>
        </p:txBody>
      </p:sp>
      <p:sp>
        <p:nvSpPr>
          <p:cNvPr id="12" name="Text 10"/>
          <p:cNvSpPr/>
          <p:nvPr/>
        </p:nvSpPr>
        <p:spPr>
          <a:xfrm>
            <a:off x="1463040" y="3730752"/>
            <a:ext cx="2103120" cy="457200"/>
          </a:xfrm>
          <a:prstGeom prst="rect">
            <a:avLst/>
          </a:prstGeom>
          <a:noFill/>
          <a:ln/>
        </p:spPr>
        <p:txBody>
          <a:bodyPr wrap="square" lIns="635" tIns="635" rIns="635" bIns="635" rtlCol="0" anchor="t">
            <a:normAutofit/>
          </a:bodyPr>
          <a:lstStyle/>
          <a:p>
            <a:pPr marL="0" indent="0" algn="ctr">
              <a:buNone/>
            </a:pPr>
            <a:endParaRPr lang="en-US" sz="1100" dirty="0"/>
          </a:p>
        </p:txBody>
      </p:sp>
      <p:sp>
        <p:nvSpPr>
          <p:cNvPr id="13" name="Text 11"/>
          <p:cNvSpPr/>
          <p:nvPr/>
        </p:nvSpPr>
        <p:spPr>
          <a:xfrm>
            <a:off x="5029200" y="3337560"/>
            <a:ext cx="2103120" cy="347472"/>
          </a:xfrm>
          <a:prstGeom prst="rect">
            <a:avLst/>
          </a:prstGeom>
          <a:noFill/>
          <a:ln/>
        </p:spPr>
        <p:txBody>
          <a:bodyPr wrap="square" lIns="635" tIns="635" rIns="635" bIns="635" rtlCol="0" anchor="t">
            <a:normAutofit/>
          </a:bodyPr>
          <a:lstStyle/>
          <a:p>
            <a:pPr marL="0" indent="0" algn="ctr">
              <a:buNone/>
            </a:pPr>
            <a:endParaRPr lang="en-US" sz="1800" dirty="0"/>
          </a:p>
        </p:txBody>
      </p:sp>
      <p:sp>
        <p:nvSpPr>
          <p:cNvPr id="15" name="Text 13"/>
          <p:cNvSpPr/>
          <p:nvPr/>
        </p:nvSpPr>
        <p:spPr>
          <a:xfrm>
            <a:off x="8595360" y="3337560"/>
            <a:ext cx="2103120" cy="347472"/>
          </a:xfrm>
          <a:prstGeom prst="rect">
            <a:avLst/>
          </a:prstGeom>
          <a:noFill/>
          <a:ln/>
        </p:spPr>
        <p:txBody>
          <a:bodyPr wrap="square" lIns="635" tIns="635" rIns="635" bIns="635" rtlCol="0" anchor="t">
            <a:normAutofit/>
          </a:bodyPr>
          <a:lstStyle/>
          <a:p>
            <a:pPr marL="0" indent="0" algn="ctr">
              <a:buNone/>
            </a:pPr>
            <a:endParaRPr lang="en-US" sz="1800" dirty="0"/>
          </a:p>
        </p:txBody>
      </p:sp>
      <p:sp>
        <p:nvSpPr>
          <p:cNvPr id="16" name="Text 14"/>
          <p:cNvSpPr/>
          <p:nvPr/>
        </p:nvSpPr>
        <p:spPr>
          <a:xfrm>
            <a:off x="8595360" y="3730752"/>
            <a:ext cx="2103120" cy="457200"/>
          </a:xfrm>
          <a:prstGeom prst="rect">
            <a:avLst/>
          </a:prstGeom>
          <a:noFill/>
          <a:ln/>
        </p:spPr>
        <p:txBody>
          <a:bodyPr wrap="square" lIns="635" tIns="635" rIns="635" bIns="635" rtlCol="0" anchor="t">
            <a:normAutofit/>
          </a:bodyPr>
          <a:lstStyle/>
          <a:p>
            <a:pPr marL="0" indent="0" algn="ctr">
              <a:buNone/>
            </a:pPr>
            <a:endParaRPr lang="en-US" sz="1100" dirty="0"/>
          </a:p>
        </p:txBody>
      </p:sp>
      <p:sp>
        <p:nvSpPr>
          <p:cNvPr id="17" name="Shape 15"/>
          <p:cNvSpPr/>
          <p:nvPr/>
        </p:nvSpPr>
        <p:spPr>
          <a:xfrm>
            <a:off x="2926080" y="5071310"/>
            <a:ext cx="6217920" cy="826569"/>
          </a:xfrm>
          <a:prstGeom prst="rect">
            <a:avLst/>
          </a:prstGeom>
          <a:solidFill>
            <a:srgbClr val="F0F3F6"/>
          </a:solidFill>
          <a:ln w="12700">
            <a:solidFill>
              <a:srgbClr val="D1D5DB"/>
            </a:solidFill>
            <a:prstDash val="solid"/>
          </a:ln>
        </p:spPr>
        <p:txBody>
          <a:bodyPr/>
          <a:lstStyle/>
          <a:p>
            <a:endParaRPr/>
          </a:p>
        </p:txBody>
      </p:sp>
      <p:sp>
        <p:nvSpPr>
          <p:cNvPr id="18" name="Text 16"/>
          <p:cNvSpPr/>
          <p:nvPr/>
        </p:nvSpPr>
        <p:spPr>
          <a:xfrm>
            <a:off x="3108960" y="5010912"/>
            <a:ext cx="1828800" cy="219456"/>
          </a:xfrm>
          <a:prstGeom prst="rect">
            <a:avLst/>
          </a:prstGeom>
          <a:noFill/>
          <a:ln/>
        </p:spPr>
        <p:txBody>
          <a:bodyPr wrap="square" lIns="635" tIns="635" rIns="635" bIns="635" rtlCol="0" anchor="t">
            <a:normAutofit/>
          </a:bodyPr>
          <a:lstStyle/>
          <a:p>
            <a:pPr marL="0" indent="0" algn="l">
              <a:buNone/>
            </a:pPr>
            <a:endParaRPr lang="en-US" sz="1200" dirty="0"/>
          </a:p>
        </p:txBody>
      </p:sp>
      <p:sp>
        <p:nvSpPr>
          <p:cNvPr id="19" name="Text 17"/>
          <p:cNvSpPr/>
          <p:nvPr/>
        </p:nvSpPr>
        <p:spPr>
          <a:xfrm>
            <a:off x="3106554" y="5029200"/>
            <a:ext cx="5897880" cy="902128"/>
          </a:xfrm>
          <a:prstGeom prst="rect">
            <a:avLst/>
          </a:prstGeom>
          <a:noFill/>
          <a:ln/>
        </p:spPr>
        <p:txBody>
          <a:bodyPr wrap="square" lIns="508" tIns="508" rIns="508" bIns="508" rtlCol="0" anchor="ctr">
            <a:normAutofit fontScale="92500"/>
          </a:bodyPr>
          <a:lstStyle/>
          <a:p>
            <a:pPr algn="ctr"/>
            <a:r>
              <a:rPr sz="1700" b="0" dirty="0" err="1">
                <a:latin typeface="Yu Gothic"/>
              </a:rPr>
              <a:t>公式ロゴの単独使用は不可</a:t>
            </a:r>
            <a:r>
              <a:rPr sz="1700" b="0" dirty="0">
                <a:latin typeface="Yu Gothic"/>
              </a:rPr>
              <a:t>。</a:t>
            </a:r>
          </a:p>
          <a:p>
            <a:pPr algn="ctr"/>
            <a:r>
              <a:rPr sz="1700" b="0" dirty="0" err="1">
                <a:latin typeface="Yu Gothic"/>
              </a:rPr>
              <a:t>必ずクラブ名、地区・ゾーン番号を入れます</a:t>
            </a:r>
            <a:r>
              <a:rPr sz="1700" b="0" dirty="0">
                <a:latin typeface="Yu Gothic"/>
              </a:rPr>
              <a:t>。</a:t>
            </a:r>
          </a:p>
          <a:p>
            <a:pPr algn="ctr"/>
            <a:r>
              <a:rPr sz="1700" b="0" dirty="0" err="1">
                <a:latin typeface="Yu Gothic"/>
              </a:rPr>
              <a:t>作成はRI「ブランドリソースセンタ</a:t>
            </a:r>
            <a:r>
              <a:rPr sz="1700" b="0" dirty="0">
                <a:latin typeface="Yu Gothic"/>
              </a:rPr>
              <a:t>ー」</a:t>
            </a:r>
            <a:r>
              <a:rPr sz="1700" b="0" dirty="0" err="1">
                <a:latin typeface="Yu Gothic"/>
              </a:rPr>
              <a:t>のテンプレートを活用</a:t>
            </a:r>
            <a:r>
              <a:rPr sz="1700" b="0" dirty="0">
                <a:latin typeface="Yu Gothic"/>
              </a:rPr>
              <a:t>。</a:t>
            </a:r>
          </a:p>
        </p:txBody>
      </p:sp>
      <p:sp>
        <p:nvSpPr>
          <p:cNvPr id="20" name="Text 18"/>
          <p:cNvSpPr/>
          <p:nvPr/>
        </p:nvSpPr>
        <p:spPr>
          <a:xfrm>
            <a:off x="10927080" y="6583680"/>
            <a:ext cx="914400" cy="137160"/>
          </a:xfrm>
          <a:prstGeom prst="rect">
            <a:avLst/>
          </a:prstGeom>
          <a:noFill/>
          <a:ln/>
        </p:spPr>
        <p:txBody>
          <a:bodyPr wrap="square" lIns="0" tIns="0" rIns="0" bIns="0" rtlCol="0" anchor="ctr"/>
          <a:lstStyle/>
          <a:p>
            <a:endParaRPr/>
          </a:p>
        </p:txBody>
      </p:sp>
      <p:sp>
        <p:nvSpPr>
          <p:cNvPr id="21" name="Text 19"/>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8</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457200"/>
            <a:ext cx="7498080" cy="457200"/>
          </a:xfrm>
          <a:prstGeom prst="rect">
            <a:avLst/>
          </a:prstGeom>
          <a:noFill/>
          <a:ln/>
        </p:spPr>
        <p:txBody>
          <a:bodyPr wrap="square" lIns="635" tIns="635" rIns="635" bIns="635" rtlCol="0" anchor="ctr">
            <a:normAutofit/>
          </a:bodyPr>
          <a:lstStyle/>
          <a:p>
            <a:r>
              <a:rPr sz="2800" b="1">
                <a:latin typeface="Yu Gothic"/>
              </a:rPr>
              <a:t>クラブ活動をさらに充実させるために</a:t>
            </a:r>
          </a:p>
        </p:txBody>
      </p:sp>
      <p:pic>
        <p:nvPicPr>
          <p:cNvPr id="3" name="Image 0" descr="/mnt/data/rebuild_assets/archive_devices.png"/>
          <p:cNvPicPr>
            <a:picLocks noChangeAspect="1"/>
          </p:cNvPicPr>
          <p:nvPr/>
        </p:nvPicPr>
        <p:blipFill>
          <a:blip r:embed="rId3"/>
          <a:stretch>
            <a:fillRect/>
          </a:stretch>
        </p:blipFill>
        <p:spPr>
          <a:xfrm>
            <a:off x="1906325" y="1417320"/>
            <a:ext cx="2862470" cy="1645920"/>
          </a:xfrm>
          <a:prstGeom prst="rect">
            <a:avLst/>
          </a:prstGeom>
        </p:spPr>
      </p:pic>
      <p:sp>
        <p:nvSpPr>
          <p:cNvPr id="4" name="Text 1"/>
          <p:cNvSpPr/>
          <p:nvPr/>
        </p:nvSpPr>
        <p:spPr>
          <a:xfrm>
            <a:off x="914400" y="3886200"/>
            <a:ext cx="4343400" cy="320040"/>
          </a:xfrm>
          <a:prstGeom prst="rect">
            <a:avLst/>
          </a:prstGeom>
          <a:noFill/>
          <a:ln/>
        </p:spPr>
        <p:txBody>
          <a:bodyPr wrap="square" lIns="635" tIns="635" rIns="635" bIns="635" rtlCol="0" anchor="ctr">
            <a:normAutofit lnSpcReduction="10000"/>
          </a:bodyPr>
          <a:lstStyle/>
          <a:p>
            <a:r>
              <a:rPr sz="2200" b="1">
                <a:latin typeface="Yu Gothic"/>
              </a:rPr>
              <a:t>デジタルアーカイブ</a:t>
            </a:r>
          </a:p>
        </p:txBody>
      </p:sp>
      <p:sp>
        <p:nvSpPr>
          <p:cNvPr id="5" name="Text 2"/>
          <p:cNvSpPr/>
          <p:nvPr/>
        </p:nvSpPr>
        <p:spPr>
          <a:xfrm>
            <a:off x="914400" y="4434840"/>
            <a:ext cx="4709160" cy="1051560"/>
          </a:xfrm>
          <a:prstGeom prst="rect">
            <a:avLst/>
          </a:prstGeom>
          <a:noFill/>
          <a:ln/>
        </p:spPr>
        <p:txBody>
          <a:bodyPr wrap="square" lIns="508" tIns="508" rIns="508" bIns="508" rtlCol="0" anchor="ctr">
            <a:normAutofit/>
          </a:bodyPr>
          <a:lstStyle/>
          <a:p>
            <a:r>
              <a:rPr sz="1700" b="0" dirty="0">
                <a:latin typeface="Yu Gothic"/>
              </a:rPr>
              <a:t>・</a:t>
            </a:r>
            <a:r>
              <a:rPr sz="1700" b="0" dirty="0" err="1">
                <a:latin typeface="Yu Gothic"/>
              </a:rPr>
              <a:t>創刊号から最新号まで閲覧可能</a:t>
            </a:r>
            <a:endParaRPr sz="1700" b="0" dirty="0">
              <a:latin typeface="Yu Gothic"/>
            </a:endParaRPr>
          </a:p>
          <a:p>
            <a:r>
              <a:rPr sz="1700" b="0" dirty="0">
                <a:latin typeface="Yu Gothic"/>
              </a:rPr>
              <a:t>・</a:t>
            </a:r>
            <a:r>
              <a:rPr sz="1700" b="0" dirty="0" err="1">
                <a:latin typeface="Yu Gothic"/>
              </a:rPr>
              <a:t>キーワード検索で活動のヒント探し</a:t>
            </a:r>
            <a:endParaRPr sz="1700" b="0" dirty="0">
              <a:latin typeface="Yu Gothic"/>
            </a:endParaRPr>
          </a:p>
          <a:p>
            <a:r>
              <a:rPr sz="1700" b="0" dirty="0">
                <a:latin typeface="Yu Gothic"/>
              </a:rPr>
              <a:t>・</a:t>
            </a:r>
            <a:r>
              <a:rPr sz="1700" b="0" dirty="0" err="1">
                <a:latin typeface="Yu Gothic"/>
              </a:rPr>
              <a:t>利用にはクラブごとのID・パスワードが必要</a:t>
            </a:r>
            <a:endParaRPr sz="1700" b="0" dirty="0">
              <a:latin typeface="Yu Gothic"/>
            </a:endParaRPr>
          </a:p>
        </p:txBody>
      </p:sp>
      <p:sp>
        <p:nvSpPr>
          <p:cNvPr id="6" name="Shape 3"/>
          <p:cNvSpPr/>
          <p:nvPr/>
        </p:nvSpPr>
        <p:spPr>
          <a:xfrm>
            <a:off x="6089904" y="1234440"/>
            <a:ext cx="0" cy="4937760"/>
          </a:xfrm>
          <a:prstGeom prst="line">
            <a:avLst/>
          </a:prstGeom>
          <a:noFill/>
          <a:ln w="12700">
            <a:solidFill>
              <a:srgbClr val="0E5A97"/>
            </a:solidFill>
            <a:prstDash val="solid"/>
          </a:ln>
        </p:spPr>
        <p:txBody>
          <a:bodyPr/>
          <a:lstStyle/>
          <a:p>
            <a:endParaRPr/>
          </a:p>
        </p:txBody>
      </p:sp>
      <p:sp>
        <p:nvSpPr>
          <p:cNvPr id="7" name="Text 4"/>
          <p:cNvSpPr/>
          <p:nvPr/>
        </p:nvSpPr>
        <p:spPr>
          <a:xfrm>
            <a:off x="8644688" y="1365584"/>
            <a:ext cx="1002231" cy="1103296"/>
          </a:xfrm>
          <a:prstGeom prst="rect">
            <a:avLst/>
          </a:prstGeom>
          <a:noFill/>
          <a:ln/>
        </p:spPr>
        <p:txBody>
          <a:bodyPr wrap="square" lIns="635" tIns="635" rIns="635" bIns="635" rtlCol="0" anchor="ctr">
            <a:noAutofit/>
          </a:bodyPr>
          <a:lstStyle/>
          <a:p>
            <a:pPr marL="0" indent="0" algn="ctr">
              <a:buNone/>
            </a:pPr>
            <a:r>
              <a:rPr lang="en-US" sz="9600" b="0" dirty="0">
                <a:solidFill>
                  <a:srgbClr val="D4A21E"/>
                </a:solidFill>
                <a:latin typeface="Yu Gothic" pitchFamily="34" charset="0"/>
                <a:ea typeface="Yu Gothic" pitchFamily="34" charset="-122"/>
                <a:cs typeface="Yu Gothic" pitchFamily="34" charset="-120"/>
              </a:rPr>
              <a:t>9</a:t>
            </a:r>
            <a:endParaRPr lang="en-US" sz="9600" dirty="0"/>
          </a:p>
        </p:txBody>
      </p:sp>
      <p:sp>
        <p:nvSpPr>
          <p:cNvPr id="8" name="Text 5"/>
          <p:cNvSpPr/>
          <p:nvPr/>
        </p:nvSpPr>
        <p:spPr>
          <a:xfrm>
            <a:off x="7086600" y="3749040"/>
            <a:ext cx="3931920" cy="411480"/>
          </a:xfrm>
          <a:prstGeom prst="rect">
            <a:avLst/>
          </a:prstGeom>
          <a:noFill/>
          <a:ln/>
        </p:spPr>
        <p:txBody>
          <a:bodyPr wrap="square" lIns="635" tIns="635" rIns="635" bIns="635" rtlCol="0" anchor="ctr">
            <a:normAutofit/>
          </a:bodyPr>
          <a:lstStyle/>
          <a:p>
            <a:r>
              <a:rPr sz="2200" b="1">
                <a:latin typeface="Yu Gothic"/>
              </a:rPr>
              <a:t>9月は「ロータリーの友月間」</a:t>
            </a:r>
          </a:p>
        </p:txBody>
      </p:sp>
      <p:sp>
        <p:nvSpPr>
          <p:cNvPr id="9" name="Text 6"/>
          <p:cNvSpPr/>
          <p:nvPr/>
        </p:nvSpPr>
        <p:spPr>
          <a:xfrm>
            <a:off x="7086599" y="4389120"/>
            <a:ext cx="4565981" cy="914400"/>
          </a:xfrm>
          <a:prstGeom prst="rect">
            <a:avLst/>
          </a:prstGeom>
          <a:noFill/>
          <a:ln/>
        </p:spPr>
        <p:txBody>
          <a:bodyPr wrap="square" lIns="508" tIns="508" rIns="508" bIns="508" rtlCol="0" anchor="ctr">
            <a:normAutofit/>
          </a:bodyPr>
          <a:lstStyle/>
          <a:p>
            <a:r>
              <a:rPr sz="1700" b="0" dirty="0">
                <a:latin typeface="Yu Gothic"/>
              </a:rPr>
              <a:t>・</a:t>
            </a:r>
            <a:r>
              <a:rPr sz="1700" b="0" dirty="0" err="1">
                <a:latin typeface="Yu Gothic"/>
              </a:rPr>
              <a:t>日本独自の特別月間</a:t>
            </a:r>
            <a:endParaRPr sz="1700" b="0" dirty="0">
              <a:latin typeface="Yu Gothic"/>
            </a:endParaRPr>
          </a:p>
          <a:p>
            <a:r>
              <a:rPr sz="1700" b="0" dirty="0">
                <a:latin typeface="Yu Gothic"/>
              </a:rPr>
              <a:t>・</a:t>
            </a:r>
            <a:r>
              <a:rPr sz="1700" b="0" dirty="0" err="1">
                <a:latin typeface="Yu Gothic"/>
              </a:rPr>
              <a:t>卓話や情報共有に活用</a:t>
            </a:r>
            <a:endParaRPr sz="1700" b="0" dirty="0">
              <a:latin typeface="Yu Gothic"/>
            </a:endParaRPr>
          </a:p>
          <a:p>
            <a:r>
              <a:rPr sz="1700" b="0" dirty="0">
                <a:latin typeface="Yu Gothic"/>
              </a:rPr>
              <a:t>・</a:t>
            </a:r>
            <a:r>
              <a:rPr sz="1700" b="0" dirty="0" err="1">
                <a:latin typeface="Yu Gothic"/>
              </a:rPr>
              <a:t>クラブ内で「友」の利用法を話し合う機会に</a:t>
            </a:r>
            <a:endParaRPr sz="1700" b="0" dirty="0">
              <a:latin typeface="Yu Gothic"/>
            </a:endParaRPr>
          </a:p>
        </p:txBody>
      </p:sp>
      <p:sp>
        <p:nvSpPr>
          <p:cNvPr id="10" name="Text 7"/>
          <p:cNvSpPr/>
          <p:nvPr/>
        </p:nvSpPr>
        <p:spPr>
          <a:xfrm>
            <a:off x="10927080" y="6583680"/>
            <a:ext cx="914400" cy="137160"/>
          </a:xfrm>
          <a:prstGeom prst="rect">
            <a:avLst/>
          </a:prstGeom>
          <a:noFill/>
          <a:ln/>
        </p:spPr>
        <p:txBody>
          <a:bodyPr wrap="square" lIns="0" tIns="0" rIns="0" bIns="0" rtlCol="0" anchor="ctr"/>
          <a:lstStyle/>
          <a:p>
            <a:endParaRPr/>
          </a:p>
        </p:txBody>
      </p:sp>
      <p:sp>
        <p:nvSpPr>
          <p:cNvPr id="11" name="Text 8"/>
          <p:cNvSpPr/>
          <p:nvPr/>
        </p:nvSpPr>
        <p:spPr>
          <a:xfrm>
            <a:off x="5989320" y="6620256"/>
            <a:ext cx="228600" cy="137160"/>
          </a:xfrm>
          <a:prstGeom prst="rect">
            <a:avLst/>
          </a:prstGeom>
          <a:noFill/>
          <a:ln/>
        </p:spPr>
        <p:txBody>
          <a:bodyPr wrap="square" lIns="0" tIns="0" rIns="0" bIns="0" rtlCol="0" anchor="ctr"/>
          <a:lstStyle/>
          <a:p>
            <a:pPr marL="0" indent="0" algn="ctr">
              <a:buNone/>
            </a:pPr>
            <a:r>
              <a:rPr lang="en-US" sz="800" b="0" dirty="0">
                <a:solidFill>
                  <a:srgbClr val="222222"/>
                </a:solidFill>
                <a:latin typeface="Yu Gothic"/>
              </a:rPr>
              <a:t>9</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Yu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154</TotalTime>
  <Words>1651</Words>
  <Application>Microsoft Office PowerPoint</Application>
  <PresentationFormat>ワイド画面</PresentationFormat>
  <Paragraphs>203</Paragraphs>
  <Slides>10</Slides>
  <Notes>10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10</vt:i4>
      </vt:variant>
    </vt:vector>
  </HeadingPairs>
  <TitlesOfParts>
    <vt:vector size="14" baseType="lpstr">
      <vt:lpstr>Yu Gothic</vt:lpstr>
      <vt:lpstr>Yu Gothic</vt:lpstr>
      <vt:lpstr>Arial</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ロータリーの友編集部</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ロータリーの友月間</dc:title>
  <dc:subject>Editable recreation of image-based slides</dc:subject>
  <dc:creator>OpenAI</dc:creator>
  <cp:lastModifiedBy>rotary5</cp:lastModifiedBy>
  <cp:revision>13</cp:revision>
  <cp:lastPrinted>2026-08-18T04:31:06Z</cp:lastPrinted>
  <dcterms:created xsi:type="dcterms:W3CDTF">2026-08-18T01:26:00Z</dcterms:created>
  <dcterms:modified xsi:type="dcterms:W3CDTF">2026-08-18T06:59:58Z</dcterms:modified>
</cp:coreProperties>
</file>